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22"/>
  </p:notesMasterIdLst>
  <p:sldIdLst>
    <p:sldId id="256" r:id="rId5"/>
    <p:sldId id="273" r:id="rId6"/>
    <p:sldId id="257" r:id="rId7"/>
    <p:sldId id="258" r:id="rId8"/>
    <p:sldId id="259" r:id="rId9"/>
    <p:sldId id="274" r:id="rId10"/>
    <p:sldId id="272" r:id="rId11"/>
    <p:sldId id="260" r:id="rId12"/>
    <p:sldId id="266" r:id="rId13"/>
    <p:sldId id="262" r:id="rId14"/>
    <p:sldId id="270" r:id="rId15"/>
    <p:sldId id="269" r:id="rId16"/>
    <p:sldId id="271" r:id="rId17"/>
    <p:sldId id="265" r:id="rId18"/>
    <p:sldId id="261" r:id="rId19"/>
    <p:sldId id="263" r:id="rId20"/>
    <p:sldId id="264" r:id="rId21"/>
  </p:sldIdLst>
  <p:sldSz cx="12192000" cy="6858000"/>
  <p:notesSz cx="6858000" cy="9236075"/>
  <p:embeddedFontLst>
    <p:embeddedFont>
      <p:font typeface="Bradley Hand ITC" panose="03070402050302030203" pitchFamily="66" charset="0"/>
      <p:regular r:id="rId23"/>
    </p:embeddedFont>
    <p:embeddedFont>
      <p:font typeface="Candara" panose="020E050203030302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Impact" panose="020B0806030902050204" pitchFamily="34"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Xa1oYF5fD79gUI60X+XZMnSzS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72421" cy="463696"/>
          </a:xfrm>
          <a:prstGeom prst="rect">
            <a:avLst/>
          </a:prstGeom>
          <a:noFill/>
          <a:ln>
            <a:noFill/>
          </a:ln>
        </p:spPr>
        <p:txBody>
          <a:bodyPr spcFirstLastPara="1" wrap="square" lIns="90227" tIns="45101" rIns="90227" bIns="4510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027" y="1"/>
            <a:ext cx="2972421" cy="463696"/>
          </a:xfrm>
          <a:prstGeom prst="rect">
            <a:avLst/>
          </a:prstGeom>
          <a:noFill/>
          <a:ln>
            <a:noFill/>
          </a:ln>
        </p:spPr>
        <p:txBody>
          <a:bodyPr spcFirstLastPara="1" wrap="square" lIns="90227" tIns="45101" rIns="90227" bIns="4510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9"/>
            <a:ext cx="2972421" cy="463696"/>
          </a:xfrm>
          <a:prstGeom prst="rect">
            <a:avLst/>
          </a:prstGeom>
          <a:noFill/>
          <a:ln>
            <a:noFill/>
          </a:ln>
        </p:spPr>
        <p:txBody>
          <a:bodyPr spcFirstLastPara="1" wrap="square" lIns="90227" tIns="45101" rIns="90227" bIns="4510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027" y="8772379"/>
            <a:ext cx="2972421" cy="463696"/>
          </a:xfrm>
          <a:prstGeom prst="rect">
            <a:avLst/>
          </a:prstGeom>
          <a:noFill/>
          <a:ln>
            <a:noFill/>
          </a:ln>
        </p:spPr>
        <p:txBody>
          <a:bodyPr spcFirstLastPara="1" wrap="square" lIns="90227" tIns="45101" rIns="90227" bIns="45101"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endParaRPr dirty="0"/>
          </a:p>
        </p:txBody>
      </p:sp>
      <p:sp>
        <p:nvSpPr>
          <p:cNvPr id="149" name="Google Shape;149;p1: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6421" y="4444546"/>
            <a:ext cx="5485158" cy="3637020"/>
          </a:xfrm>
          <a:prstGeom prst="rect">
            <a:avLst/>
          </a:prstGeom>
        </p:spPr>
        <p:txBody>
          <a:bodyPr spcFirstLastPara="1" wrap="square" lIns="90227" tIns="45101" rIns="90227" bIns="4510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A1E1F"/>
                </a:solidFill>
                <a:latin typeface="Calibri Light" panose="020F0302020204030204" pitchFamily="34" charset="0"/>
                <a:cs typeface="Calibri Light" panose="020F0302020204030204" pitchFamily="34" charset="0"/>
              </a:rPr>
              <a:t>https://docs.google.com/forms/d/e/1FAIpQLSf8GWqGvcaKVqXUdCUr18OQc_TgClzXuBL0SXkAc9QGFKqV8w/viewform?usp=sf_link</a:t>
            </a:r>
          </a:p>
          <a:p>
            <a:pPr marL="0" indent="0"/>
            <a:endParaRPr lang="en-US" dirty="0"/>
          </a:p>
          <a:p>
            <a:pPr marL="0" indent="0"/>
            <a:endParaRPr dirty="0"/>
          </a:p>
        </p:txBody>
      </p:sp>
      <p:sp>
        <p:nvSpPr>
          <p:cNvPr id="157" name="Google Shape;157;p2: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r>
              <a:rPr lang="en-US" dirty="0"/>
              <a:t>This is where you will share a definition of Title I. </a:t>
            </a:r>
            <a:endParaRPr dirty="0"/>
          </a:p>
        </p:txBody>
      </p:sp>
      <p:sp>
        <p:nvSpPr>
          <p:cNvPr id="166" name="Google Shape;166;p3:notes"/>
          <p:cNvSpPr txBox="1">
            <a:spLocks noGrp="1"/>
          </p:cNvSpPr>
          <p:nvPr>
            <p:ph type="sldNum" idx="12"/>
          </p:nvPr>
        </p:nvSpPr>
        <p:spPr>
          <a:xfrm>
            <a:off x="3884027" y="8772379"/>
            <a:ext cx="2972421" cy="463696"/>
          </a:xfrm>
          <a:prstGeom prst="rect">
            <a:avLst/>
          </a:prstGeom>
          <a:noFill/>
          <a:ln>
            <a:noFill/>
          </a:ln>
        </p:spPr>
        <p:txBody>
          <a:bodyPr spcFirstLastPara="1" wrap="square" lIns="90227" tIns="45101" rIns="90227" bIns="45101" anchor="b" anchorCtr="0">
            <a:noAutofit/>
          </a:bodyPr>
          <a:lstStyle/>
          <a:p>
            <a:pPr algn="r">
              <a:buClr>
                <a:schemeClr val="dk1"/>
              </a:buClr>
              <a:buSzPts val="1400"/>
            </a:pPr>
            <a:fld id="{00000000-1234-1234-1234-123412341234}" type="slidenum">
              <a:rPr lang="en-US"/>
              <a:pPr algn="r">
                <a:buClr>
                  <a:schemeClr val="dk1"/>
                </a:buClr>
                <a:buSzPts val="1400"/>
              </a:pPr>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endParaRPr dirty="0"/>
          </a:p>
        </p:txBody>
      </p:sp>
      <p:sp>
        <p:nvSpPr>
          <p:cNvPr id="174" name="Google Shape;174;p4: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endParaRPr dirty="0"/>
          </a:p>
        </p:txBody>
      </p:sp>
      <p:sp>
        <p:nvSpPr>
          <p:cNvPr id="182" name="Google Shape;182;p5: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endParaRPr dirty="0"/>
          </a:p>
        </p:txBody>
      </p:sp>
      <p:sp>
        <p:nvSpPr>
          <p:cNvPr id="199" name="Google Shape;199;p7: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endParaRPr dirty="0"/>
          </a:p>
        </p:txBody>
      </p:sp>
      <p:sp>
        <p:nvSpPr>
          <p:cNvPr id="192" name="Google Shape;192;p6: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endParaRPr dirty="0"/>
          </a:p>
        </p:txBody>
      </p:sp>
      <p:sp>
        <p:nvSpPr>
          <p:cNvPr id="206" name="Google Shape;206;p8: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6421" y="4444546"/>
            <a:ext cx="5485158" cy="3637020"/>
          </a:xfrm>
          <a:prstGeom prst="rect">
            <a:avLst/>
          </a:prstGeom>
          <a:noFill/>
          <a:ln>
            <a:noFill/>
          </a:ln>
        </p:spPr>
        <p:txBody>
          <a:bodyPr spcFirstLastPara="1" wrap="square" lIns="90227" tIns="45101" rIns="90227" bIns="45101" anchor="t" anchorCtr="0">
            <a:noAutofit/>
          </a:bodyPr>
          <a:lstStyle/>
          <a:p>
            <a:pPr marL="0" indent="0"/>
            <a:endParaRPr dirty="0"/>
          </a:p>
        </p:txBody>
      </p:sp>
      <p:sp>
        <p:nvSpPr>
          <p:cNvPr id="213" name="Google Shape;213;p9:notes"/>
          <p:cNvSpPr>
            <a:spLocks noGrp="1" noRot="1" noChangeAspect="1"/>
          </p:cNvSpPr>
          <p:nvPr>
            <p:ph type="sldImg" idx="2"/>
          </p:nvPr>
        </p:nvSpPr>
        <p:spPr>
          <a:xfrm>
            <a:off x="660400"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978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68681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692778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10606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0157840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015039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522224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99941537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2346578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92530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36" name="Google Shape;36;p13"/>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7" name="Google Shape;37;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9592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9978140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1_Content with Caption">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43" name="Google Shape;43;p14"/>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44" name="Google Shape;44;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85478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7BF9E"/>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0" name="Google Shape;50;p15"/>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1" name="Google Shape;51;p15"/>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7BF9E"/>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2" name="Google Shape;52;p15"/>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3" name="Google Shape;53;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72311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9" name="Google Shape;69;p18"/>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0" name="Google Shape;70;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435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3006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233675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161665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96202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07764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991983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5699145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8293618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s://www.georgiastandards.org/Georgia-Standards/Pages/default.aspx"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hyperlink" Target="https://www.atlantapublicschools.us/young"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50"/>
        <p:cNvGrpSpPr/>
        <p:nvPr/>
      </p:nvGrpSpPr>
      <p:grpSpPr>
        <a:xfrm>
          <a:off x="0" y="0"/>
          <a:ext cx="0" cy="0"/>
          <a:chOff x="0" y="0"/>
          <a:chExt cx="0" cy="0"/>
        </a:xfrm>
      </p:grpSpPr>
      <p:pic>
        <p:nvPicPr>
          <p:cNvPr id="161" name="Picture 154">
            <a:extLst>
              <a:ext uri="{FF2B5EF4-FFF2-40B4-BE49-F238E27FC236}">
                <a16:creationId xmlns:a16="http://schemas.microsoft.com/office/drawing/2014/main" id="{D2B472C2-A43A-6C3B-1F7B-B89FAAD58979}"/>
              </a:ext>
            </a:extLst>
          </p:cNvPr>
          <p:cNvPicPr>
            <a:picLocks noChangeAspect="1"/>
          </p:cNvPicPr>
          <p:nvPr/>
        </p:nvPicPr>
        <p:blipFill rotWithShape="1">
          <a:blip r:embed="rId4"/>
          <a:srcRect l="9091" t="38826" b="22822"/>
          <a:stretch/>
        </p:blipFill>
        <p:spPr>
          <a:xfrm rot="21600000">
            <a:off x="20" y="10"/>
            <a:ext cx="12191980" cy="6857990"/>
          </a:xfrm>
          <a:prstGeom prst="rect">
            <a:avLst/>
          </a:prstGeom>
        </p:spPr>
      </p:pic>
      <p:sp>
        <p:nvSpPr>
          <p:cNvPr id="166" name="Freeform 9">
            <a:extLst>
              <a:ext uri="{FF2B5EF4-FFF2-40B4-BE49-F238E27FC236}">
                <a16:creationId xmlns:a16="http://schemas.microsoft.com/office/drawing/2014/main" id="{BE135C2E-C781-46AF-BE4C-9B57C07D9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Google Shape;151;p1"/>
          <p:cNvSpPr txBox="1">
            <a:spLocks noGrp="1"/>
          </p:cNvSpPr>
          <p:nvPr>
            <p:ph type="ctrTitle"/>
          </p:nvPr>
        </p:nvSpPr>
        <p:spPr>
          <a:xfrm rot="21420000">
            <a:off x="496980" y="3221623"/>
            <a:ext cx="10264470" cy="1250066"/>
          </a:xfrm>
          <a:prstGeom prst="rect">
            <a:avLst/>
          </a:prstGeom>
        </p:spPr>
        <p:txBody>
          <a:bodyPr spcFirstLastPara="1" lIns="91425" tIns="45700" rIns="91425" bIns="45700" anchorCtr="0">
            <a:normAutofit/>
          </a:bodyPr>
          <a:lstStyle/>
          <a:p>
            <a:pPr marL="0" lvl="0" indent="0" rtl="0">
              <a:spcBef>
                <a:spcPts val="0"/>
              </a:spcBef>
              <a:spcAft>
                <a:spcPts val="0"/>
              </a:spcAft>
              <a:buClr>
                <a:srgbClr val="262626"/>
              </a:buClr>
              <a:buSzPts val="8000"/>
              <a:buFont typeface="Calibri"/>
              <a:buNone/>
            </a:pPr>
            <a:r>
              <a:rPr lang="en-US" sz="6800" b="1" dirty="0">
                <a:solidFill>
                  <a:schemeClr val="bg1"/>
                </a:solidFill>
                <a:latin typeface="Bradley Hand ITC" panose="03070402050302030203" pitchFamily="66" charset="0"/>
                <a:cs typeface="Calibri Light" panose="020F0302020204030204" pitchFamily="34" charset="0"/>
              </a:rPr>
              <a:t>Title 1 Presentation</a:t>
            </a:r>
            <a:endParaRPr lang="en-US" sz="6800" b="1" dirty="0">
              <a:solidFill>
                <a:schemeClr val="bg1"/>
              </a:solidFill>
              <a:latin typeface="Bradley Hand ITC" panose="03070402050302030203" pitchFamily="66" charset="0"/>
              <a:cs typeface="Calibri Light" panose="020F0302020204030204" pitchFamily="34" charset="0"/>
              <a:sym typeface="Century Gothic"/>
            </a:endParaRPr>
          </a:p>
        </p:txBody>
      </p:sp>
      <p:sp>
        <p:nvSpPr>
          <p:cNvPr id="168" name="5-Point Star 12">
            <a:extLst>
              <a:ext uri="{FF2B5EF4-FFF2-40B4-BE49-F238E27FC236}">
                <a16:creationId xmlns:a16="http://schemas.microsoft.com/office/drawing/2014/main" id="{EB803A74-8E46-4CF3-B85A-2F618214C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Google Shape;152;p1"/>
          <p:cNvSpPr txBox="1">
            <a:spLocks noGrp="1"/>
          </p:cNvSpPr>
          <p:nvPr>
            <p:ph type="subTitle" idx="1"/>
          </p:nvPr>
        </p:nvSpPr>
        <p:spPr>
          <a:xfrm rot="21420000">
            <a:off x="538344" y="4356657"/>
            <a:ext cx="10271534" cy="494162"/>
          </a:xfrm>
          <a:prstGeom prst="rect">
            <a:avLst/>
          </a:prstGeom>
        </p:spPr>
        <p:txBody>
          <a:bodyPr spcFirstLastPara="1" lIns="91425" tIns="45700" rIns="91425" bIns="45700" anchorCtr="0">
            <a:noAutofit/>
          </a:bodyPr>
          <a:lstStyle/>
          <a:p>
            <a:pPr marL="0" lvl="0" indent="0" rtl="0">
              <a:lnSpc>
                <a:spcPct val="110000"/>
              </a:lnSpc>
              <a:spcBef>
                <a:spcPts val="0"/>
              </a:spcBef>
              <a:spcAft>
                <a:spcPts val="600"/>
              </a:spcAft>
              <a:buSzPts val="1100"/>
              <a:buNone/>
            </a:pPr>
            <a:r>
              <a:rPr lang="en-US" b="1" dirty="0">
                <a:solidFill>
                  <a:schemeClr val="bg1"/>
                </a:solidFill>
                <a:latin typeface="Bradley Hand ITC" panose="03070402050302030203" pitchFamily="66" charset="0"/>
                <a:cs typeface="Calibri Light" panose="020F0302020204030204" pitchFamily="34" charset="0"/>
              </a:rPr>
              <a:t>Presented by:</a:t>
            </a:r>
          </a:p>
          <a:p>
            <a:pPr marL="0" lvl="0" indent="0" rtl="0">
              <a:lnSpc>
                <a:spcPct val="110000"/>
              </a:lnSpc>
              <a:spcBef>
                <a:spcPts val="0"/>
              </a:spcBef>
              <a:spcAft>
                <a:spcPts val="600"/>
              </a:spcAft>
              <a:buSzPts val="1100"/>
              <a:buNone/>
            </a:pPr>
            <a:r>
              <a:rPr lang="en-US" b="1" dirty="0">
                <a:solidFill>
                  <a:schemeClr val="bg1"/>
                </a:solidFill>
                <a:latin typeface="Bradley Hand ITC" panose="03070402050302030203" pitchFamily="66" charset="0"/>
                <a:cs typeface="Calibri Light" panose="020F0302020204030204" pitchFamily="34" charset="0"/>
              </a:rPr>
              <a:t>Ms. Moore williams and Ms. </a:t>
            </a:r>
            <a:r>
              <a:rPr lang="en-US" b="1" dirty="0" err="1">
                <a:solidFill>
                  <a:schemeClr val="bg1"/>
                </a:solidFill>
                <a:latin typeface="Bradley Hand ITC" panose="03070402050302030203" pitchFamily="66" charset="0"/>
                <a:cs typeface="Calibri Light" panose="020F0302020204030204" pitchFamily="34" charset="0"/>
              </a:rPr>
              <a:t>Pryer</a:t>
            </a:r>
            <a:endParaRPr lang="en-US" b="1" dirty="0">
              <a:solidFill>
                <a:schemeClr val="bg1"/>
              </a:solidFill>
              <a:latin typeface="Bradley Hand ITC" panose="03070402050302030203" pitchFamily="66" charset="0"/>
              <a:cs typeface="Calibri Light" panose="020F0302020204030204" pitchFamily="34" charset="0"/>
            </a:endParaRPr>
          </a:p>
        </p:txBody>
      </p:sp>
      <p:sp>
        <p:nvSpPr>
          <p:cNvPr id="153" name="Google Shape;153;p1"/>
          <p:cNvSpPr txBox="1">
            <a:spLocks noGrp="1"/>
          </p:cNvSpPr>
          <p:nvPr>
            <p:ph type="ftr" sz="quarter" idx="11"/>
          </p:nvPr>
        </p:nvSpPr>
        <p:spPr>
          <a:xfrm rot="21420000">
            <a:off x="6937173" y="5305178"/>
            <a:ext cx="4047239" cy="440145"/>
          </a:xfrm>
          <a:prstGeom prst="rect">
            <a:avLst/>
          </a:prstGeom>
        </p:spPr>
        <p:txBody>
          <a:bodyPr spcFirstLastPara="1" lIns="91425" tIns="45700" rIns="91425" bIns="45700" anchorCtr="0">
            <a:normAutofit fontScale="55000" lnSpcReduction="20000"/>
          </a:bodyPr>
          <a:lstStyle/>
          <a:p>
            <a:pPr marL="0" lvl="0" indent="0" algn="ctr" rtl="0">
              <a:lnSpc>
                <a:spcPct val="90000"/>
              </a:lnSpc>
              <a:spcBef>
                <a:spcPts val="0"/>
              </a:spcBef>
              <a:spcAft>
                <a:spcPts val="600"/>
              </a:spcAft>
              <a:buNone/>
            </a:pPr>
            <a:r>
              <a:rPr lang="en-US" sz="4200" b="1" dirty="0">
                <a:solidFill>
                  <a:schemeClr val="tx1"/>
                </a:solidFill>
                <a:latin typeface="Bradley Hand ITC" panose="03070402050302030203" pitchFamily="66" charset="0"/>
              </a:rPr>
              <a:t>September 10,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154112" y="246581"/>
            <a:ext cx="11486507" cy="526036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200"/>
              </a:spcBef>
              <a:spcAft>
                <a:spcPts val="0"/>
              </a:spcAft>
              <a:buClr>
                <a:srgbClr val="29424D"/>
              </a:buClr>
              <a:buSzPts val="3607"/>
              <a:buFont typeface="Century Gothic"/>
              <a:buNone/>
            </a:pPr>
            <a:r>
              <a:rPr lang="en-US" sz="3600" b="1" dirty="0">
                <a:solidFill>
                  <a:schemeClr val="tx1"/>
                </a:solidFill>
                <a:latin typeface="Bradley Hand ITC" panose="03070402050302030203" pitchFamily="66" charset="0"/>
              </a:rPr>
              <a:t>School Parent and Family Engagement Plan</a:t>
            </a:r>
            <a:br>
              <a:rPr lang="en-US" sz="2400" b="1" dirty="0">
                <a:solidFill>
                  <a:schemeClr val="tx1"/>
                </a:solidFill>
                <a:latin typeface="Candara" panose="020E0502030303020204" pitchFamily="34" charset="0"/>
              </a:rPr>
            </a:br>
            <a:r>
              <a:rPr lang="en-US" sz="2200" cap="none" dirty="0">
                <a:solidFill>
                  <a:schemeClr val="tx1"/>
                </a:solidFill>
                <a:latin typeface="Candara" panose="020E0502030303020204" pitchFamily="34" charset="0"/>
              </a:rPr>
              <a:t>The plan establishes the school’s expectations for parent and family engagement and describes how our school will implement a number of specific parent and family engagement activities, and it is incorporated into the school’s plan submitted to the local educational agency (LEA).</a:t>
            </a:r>
            <a:br>
              <a:rPr lang="en-US" sz="2200" cap="none" dirty="0">
                <a:solidFill>
                  <a:schemeClr val="tx1"/>
                </a:solidFill>
                <a:latin typeface="Candara" panose="020E0502030303020204" pitchFamily="34" charset="0"/>
              </a:rPr>
            </a:br>
            <a:br>
              <a:rPr lang="en-US" sz="2400" b="1" cap="none" dirty="0">
                <a:solidFill>
                  <a:schemeClr val="tx1"/>
                </a:solidFill>
                <a:latin typeface="Candara" panose="020E0502030303020204" pitchFamily="34" charset="0"/>
              </a:rPr>
            </a:br>
            <a:br>
              <a:rPr lang="en-US" sz="2400" b="1" cap="none" dirty="0">
                <a:solidFill>
                  <a:schemeClr val="tx1"/>
                </a:solidFill>
                <a:latin typeface="Candara" panose="020E0502030303020204" pitchFamily="34" charset="0"/>
              </a:rPr>
            </a:br>
            <a:r>
              <a:rPr lang="en-US" sz="3600" b="1" dirty="0">
                <a:solidFill>
                  <a:schemeClr val="tx1"/>
                </a:solidFill>
                <a:latin typeface="Bradley Hand ITC" panose="03070402050302030203" pitchFamily="66" charset="0"/>
              </a:rPr>
              <a:t>School Parent Compact</a:t>
            </a:r>
            <a:br>
              <a:rPr lang="en-US" sz="2400" b="1" dirty="0">
                <a:solidFill>
                  <a:schemeClr val="tx1"/>
                </a:solidFill>
                <a:latin typeface="Candara" panose="020E0502030303020204" pitchFamily="34" charset="0"/>
              </a:rPr>
            </a:br>
            <a:r>
              <a:rPr lang="en-US" sz="2200" cap="none" dirty="0">
                <a:solidFill>
                  <a:schemeClr val="tx1"/>
                </a:solidFill>
                <a:latin typeface="Candara" panose="020E0502030303020204" pitchFamily="34" charset="0"/>
              </a:rPr>
              <a:t>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a:t>
            </a:r>
            <a:br>
              <a:rPr lang="en-US" sz="2200" cap="none" dirty="0">
                <a:solidFill>
                  <a:schemeClr val="tx1"/>
                </a:solidFill>
                <a:latin typeface="Candara" panose="020E0502030303020204" pitchFamily="34" charset="0"/>
              </a:rPr>
            </a:br>
            <a:br>
              <a:rPr lang="en-US" sz="2200" cap="none" dirty="0">
                <a:solidFill>
                  <a:schemeClr val="tx1"/>
                </a:solidFill>
                <a:latin typeface="Candara" panose="020E0502030303020204" pitchFamily="34" charset="0"/>
              </a:rPr>
            </a:br>
            <a:br>
              <a:rPr lang="en-US" sz="2400" cap="none" dirty="0">
                <a:solidFill>
                  <a:schemeClr val="tx1"/>
                </a:solidFill>
                <a:latin typeface="Candara" panose="020E0502030303020204" pitchFamily="34" charset="0"/>
              </a:rPr>
            </a:br>
            <a:r>
              <a:rPr lang="en-US" sz="3600" b="1" dirty="0">
                <a:solidFill>
                  <a:schemeClr val="tx1"/>
                </a:solidFill>
                <a:latin typeface="Bradley Hand ITC" panose="03070402050302030203" pitchFamily="66" charset="0"/>
              </a:rPr>
              <a:t>District Parent And Family Engagement Statement</a:t>
            </a:r>
            <a:br>
              <a:rPr lang="en-US" sz="2800" dirty="0">
                <a:solidFill>
                  <a:schemeClr val="tx1"/>
                </a:solidFill>
                <a:latin typeface="Candara" panose="020E0502030303020204" pitchFamily="34" charset="0"/>
              </a:rPr>
            </a:br>
            <a:r>
              <a:rPr lang="en-US" sz="2200" cap="none" dirty="0">
                <a:solidFill>
                  <a:schemeClr val="tx1"/>
                </a:solidFill>
                <a:latin typeface="Candara" panose="020E0502030303020204" pitchFamily="34" charset="0"/>
              </a:rPr>
              <a:t>The statement establishes Atlanta public school’s expectations and objectives for meaningful parent and family engagement and describes how the district will implement a number of specific parent and family engagement activities, and it is incorporated into the lea’s plan submitted to the Georgia Department of Education. </a:t>
            </a:r>
            <a:br>
              <a:rPr lang="en-US" sz="2200" dirty="0">
                <a:solidFill>
                  <a:schemeClr val="tx1"/>
                </a:solidFill>
                <a:latin typeface="Candara" panose="020E0502030303020204" pitchFamily="34" charset="0"/>
              </a:rPr>
            </a:br>
            <a:endParaRPr sz="2200" dirty="0">
              <a:solidFill>
                <a:schemeClr val="tx1"/>
              </a:solidFill>
              <a:latin typeface="Candara" panose="020E0502030303020204" pitchFamily="34" charset="0"/>
            </a:endParaRPr>
          </a:p>
        </p:txBody>
      </p:sp>
      <p:sp>
        <p:nvSpPr>
          <p:cNvPr id="202" name="Google Shape;202;p7"/>
          <p:cNvSpPr txBox="1">
            <a:spLocks noGrp="1"/>
          </p:cNvSpPr>
          <p:nvPr>
            <p:ph type="body" idx="1"/>
          </p:nvPr>
        </p:nvSpPr>
        <p:spPr>
          <a:xfrm>
            <a:off x="1243584" y="5611375"/>
            <a:ext cx="9081943" cy="70072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sz="2400" b="1" dirty="0">
                <a:solidFill>
                  <a:srgbClr val="FFFF00"/>
                </a:solidFill>
                <a:latin typeface="Bradley Hand ITC" panose="03070402050302030203" pitchFamily="66" charset="0"/>
              </a:rPr>
              <a:t>SCHOOL COMPACTS AND PLANS WILL BE DISTRIBUTED ONLINE AND THROUGHOUT THE SCHOOL YEAR </a:t>
            </a:r>
            <a:endParaRPr sz="2400" b="1" dirty="0">
              <a:solidFill>
                <a:srgbClr val="FFFF00"/>
              </a:solidFill>
              <a:latin typeface="Bradley Hand ITC" panose="03070402050302030203"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
            <a:extLst>
              <a:ext uri="{FF2B5EF4-FFF2-40B4-BE49-F238E27FC236}">
                <a16:creationId xmlns:a16="http://schemas.microsoft.com/office/drawing/2014/main" id="{86333CD4-F4C0-BC22-7B3D-DC225BB15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91" y="1471202"/>
            <a:ext cx="8650840" cy="402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893A3F-3A2F-03E8-40EF-95C6860A6E2C}"/>
              </a:ext>
            </a:extLst>
          </p:cNvPr>
          <p:cNvSpPr txBox="1"/>
          <p:nvPr/>
        </p:nvSpPr>
        <p:spPr>
          <a:xfrm>
            <a:off x="551743" y="225552"/>
            <a:ext cx="10689145" cy="1323439"/>
          </a:xfrm>
          <a:prstGeom prst="rect">
            <a:avLst/>
          </a:prstGeom>
          <a:noFill/>
        </p:spPr>
        <p:txBody>
          <a:bodyPr wrap="none" rtlCol="0">
            <a:spAutoFit/>
          </a:bodyPr>
          <a:lstStyle/>
          <a:p>
            <a:pPr algn="ctr"/>
            <a:r>
              <a:rPr lang="en-US" sz="4000" b="1" dirty="0">
                <a:solidFill>
                  <a:srgbClr val="002060"/>
                </a:solidFill>
                <a:latin typeface="Bradley Hand ITC" panose="03070402050302030203" pitchFamily="66" charset="0"/>
                <a:cs typeface="Calibri Light" panose="020F0302020204030204" pitchFamily="34" charset="0"/>
              </a:rPr>
              <a:t>PARENT AND FAMILY ENGAGEMENT PLAN </a:t>
            </a:r>
          </a:p>
          <a:p>
            <a:pPr algn="ctr"/>
            <a:r>
              <a:rPr lang="en-US" sz="4000" b="1" dirty="0">
                <a:solidFill>
                  <a:srgbClr val="002060"/>
                </a:solidFill>
                <a:latin typeface="Bradley Hand ITC" panose="03070402050302030203" pitchFamily="66" charset="0"/>
                <a:cs typeface="Calibri Light" panose="020F0302020204030204" pitchFamily="34" charset="0"/>
              </a:rPr>
              <a:t>FOR STUDENT SUCCESS</a:t>
            </a:r>
          </a:p>
        </p:txBody>
      </p:sp>
    </p:spTree>
    <p:extLst>
      <p:ext uri="{BB962C8B-B14F-4D97-AF65-F5344CB8AC3E}">
        <p14:creationId xmlns:p14="http://schemas.microsoft.com/office/powerpoint/2010/main" val="341135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0C2D77CD-3FE6-9F16-FC6C-4D8FE6CF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627" y="513708"/>
            <a:ext cx="10052746" cy="488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0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A243-03CE-4F42-03B3-37426F936588}"/>
              </a:ext>
            </a:extLst>
          </p:cNvPr>
          <p:cNvSpPr>
            <a:spLocks noGrp="1"/>
          </p:cNvSpPr>
          <p:nvPr>
            <p:ph type="title"/>
          </p:nvPr>
        </p:nvSpPr>
        <p:spPr>
          <a:xfrm>
            <a:off x="1393637" y="349977"/>
            <a:ext cx="9404723" cy="607986"/>
          </a:xfrm>
        </p:spPr>
        <p:txBody>
          <a:bodyPr/>
          <a:lstStyle/>
          <a:p>
            <a:pPr algn="ctr"/>
            <a:r>
              <a:rPr lang="en-US" sz="4800" b="1" dirty="0">
                <a:solidFill>
                  <a:srgbClr val="002060"/>
                </a:solidFill>
                <a:latin typeface="Bradley Hand ITC" panose="03070402050302030203" pitchFamily="66" charset="0"/>
                <a:cs typeface="Calibri Light" panose="020F0302020204030204" pitchFamily="34" charset="0"/>
              </a:rPr>
              <a:t>School-PARENT compact</a:t>
            </a:r>
            <a:endParaRPr lang="en-US" sz="4800" b="1" dirty="0">
              <a:solidFill>
                <a:srgbClr val="002060"/>
              </a:solidFill>
              <a:latin typeface="Calibri Light" panose="020F0302020204030204" pitchFamily="34" charset="0"/>
              <a:cs typeface="Calibri Light" panose="020F0302020204030204" pitchFamily="34" charset="0"/>
            </a:endParaRPr>
          </a:p>
        </p:txBody>
      </p:sp>
      <p:pic>
        <p:nvPicPr>
          <p:cNvPr id="5" name="Picture 4" descr="Timeline&#10;&#10;Description automatically generated">
            <a:extLst>
              <a:ext uri="{FF2B5EF4-FFF2-40B4-BE49-F238E27FC236}">
                <a16:creationId xmlns:a16="http://schemas.microsoft.com/office/drawing/2014/main" id="{4E2B5167-5BB0-C90C-C3B6-A8A802623511}"/>
              </a:ext>
            </a:extLst>
          </p:cNvPr>
          <p:cNvPicPr>
            <a:picLocks noChangeAspect="1"/>
          </p:cNvPicPr>
          <p:nvPr/>
        </p:nvPicPr>
        <p:blipFill>
          <a:blip r:embed="rId2"/>
          <a:stretch>
            <a:fillRect/>
          </a:stretch>
        </p:blipFill>
        <p:spPr>
          <a:xfrm>
            <a:off x="921027" y="957963"/>
            <a:ext cx="9877333" cy="4499530"/>
          </a:xfrm>
          <a:prstGeom prst="rect">
            <a:avLst/>
          </a:prstGeom>
        </p:spPr>
      </p:pic>
    </p:spTree>
    <p:extLst>
      <p:ext uri="{BB962C8B-B14F-4D97-AF65-F5344CB8AC3E}">
        <p14:creationId xmlns:p14="http://schemas.microsoft.com/office/powerpoint/2010/main" val="134752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7A2-C3E4-4282-BA26-9156120F25AC}"/>
              </a:ext>
            </a:extLst>
          </p:cNvPr>
          <p:cNvSpPr>
            <a:spLocks noGrp="1"/>
          </p:cNvSpPr>
          <p:nvPr>
            <p:ph type="title"/>
          </p:nvPr>
        </p:nvSpPr>
        <p:spPr>
          <a:xfrm>
            <a:off x="140679" y="0"/>
            <a:ext cx="11642614" cy="863029"/>
          </a:xfrm>
        </p:spPr>
        <p:txBody>
          <a:bodyPr/>
          <a:lstStyle/>
          <a:p>
            <a:pPr marL="342900" lvl="0" indent="-342900" algn="ctr" rtl="0">
              <a:lnSpc>
                <a:spcPct val="90000"/>
              </a:lnSpc>
              <a:spcBef>
                <a:spcPts val="1400"/>
              </a:spcBef>
              <a:spcAft>
                <a:spcPts val="0"/>
              </a:spcAft>
            </a:pPr>
            <a:r>
              <a:rPr lang="en-US" sz="4800" b="1" dirty="0">
                <a:solidFill>
                  <a:srgbClr val="002060"/>
                </a:solidFill>
                <a:latin typeface="Bradley Hand ITC" panose="03070402050302030203" pitchFamily="66" charset="0"/>
              </a:rPr>
              <a:t>STUDENT Supports</a:t>
            </a:r>
            <a:br>
              <a:rPr lang="en-US" sz="4800" b="1" dirty="0">
                <a:solidFill>
                  <a:srgbClr val="FFFF00"/>
                </a:solidFill>
                <a:latin typeface="Bradley Hand ITC" panose="03070402050302030203" pitchFamily="66" charset="0"/>
              </a:rPr>
            </a:br>
            <a:br>
              <a:rPr lang="en-US" sz="4800" b="1" dirty="0">
                <a:solidFill>
                  <a:srgbClr val="FFFF00"/>
                </a:solidFill>
                <a:latin typeface="Bradley Hand ITC" panose="03070402050302030203" pitchFamily="66" charset="0"/>
                <a:ea typeface="Century Gothic"/>
                <a:cs typeface="Century Gothic"/>
                <a:sym typeface="Century Gothic"/>
              </a:rPr>
            </a:br>
            <a:endParaRPr lang="en-US" sz="4800" dirty="0">
              <a:latin typeface="Bradley Hand ITC" panose="03070402050302030203" pitchFamily="66" charset="0"/>
            </a:endParaRPr>
          </a:p>
        </p:txBody>
      </p:sp>
      <p:sp>
        <p:nvSpPr>
          <p:cNvPr id="3" name="Text Placeholder 2">
            <a:extLst>
              <a:ext uri="{FF2B5EF4-FFF2-40B4-BE49-F238E27FC236}">
                <a16:creationId xmlns:a16="http://schemas.microsoft.com/office/drawing/2014/main" id="{3CE6DB1A-7AF4-4964-A19A-239213A97733}"/>
              </a:ext>
            </a:extLst>
          </p:cNvPr>
          <p:cNvSpPr>
            <a:spLocks noGrp="1"/>
          </p:cNvSpPr>
          <p:nvPr>
            <p:ph type="body" idx="1"/>
          </p:nvPr>
        </p:nvSpPr>
        <p:spPr>
          <a:xfrm>
            <a:off x="7417" y="863030"/>
            <a:ext cx="5875106" cy="4654192"/>
          </a:xfrm>
        </p:spPr>
        <p:txBody>
          <a:bodyPr>
            <a:noAutofit/>
          </a:bodyPr>
          <a:lstStyle/>
          <a:p>
            <a:pPr marL="137160" indent="0" algn="ctr">
              <a:spcBef>
                <a:spcPts val="0"/>
              </a:spcBef>
              <a:buNone/>
            </a:pPr>
            <a:r>
              <a:rPr lang="en-US" sz="1800" b="1" dirty="0">
                <a:latin typeface="Candara" panose="020E0502030303020204" pitchFamily="34" charset="0"/>
                <a:cs typeface="Calibri Light" panose="020F0302020204030204" pitchFamily="34" charset="0"/>
              </a:rPr>
              <a:t>Social Emotional Well Being </a:t>
            </a:r>
          </a:p>
          <a:p>
            <a:pPr marL="137160" indent="0">
              <a:lnSpc>
                <a:spcPct val="100000"/>
              </a:lnSpc>
              <a:spcBef>
                <a:spcPts val="0"/>
              </a:spcBef>
              <a:buNone/>
            </a:pPr>
            <a:r>
              <a:rPr lang="en-US" sz="1800" u="sng" cap="none" dirty="0">
                <a:latin typeface="Candara" panose="020E0502030303020204" pitchFamily="34" charset="0"/>
                <a:cs typeface="Calibri Light" panose="020F0302020204030204" pitchFamily="34" charset="0"/>
              </a:rPr>
              <a:t>Mental health services</a:t>
            </a:r>
            <a:r>
              <a:rPr lang="en-US" sz="1800" cap="none" dirty="0">
                <a:latin typeface="Candara" panose="020E0502030303020204" pitchFamily="34" charset="0"/>
                <a:cs typeface="Calibri Light" panose="020F0302020204030204" pitchFamily="34" charset="0"/>
              </a:rPr>
              <a:t>: licensed mental health providers in the school building supporting individuals, student groups, and families; </a:t>
            </a:r>
            <a:r>
              <a:rPr lang="en-US" sz="1800" u="sng" cap="none" dirty="0">
                <a:latin typeface="Candara" panose="020E0502030303020204" pitchFamily="34" charset="0"/>
                <a:cs typeface="Calibri Light" panose="020F0302020204030204" pitchFamily="34" charset="0"/>
              </a:rPr>
              <a:t>Zen zones</a:t>
            </a:r>
            <a:r>
              <a:rPr lang="en-US" sz="1800" cap="none" dirty="0">
                <a:latin typeface="Candara" panose="020E0502030303020204" pitchFamily="34" charset="0"/>
                <a:cs typeface="Calibri Light" panose="020F0302020204030204" pitchFamily="34" charset="0"/>
              </a:rPr>
              <a:t>: designated peaceful spaces for students to utilize when they need room to calm down and self-regulate;  </a:t>
            </a:r>
            <a:r>
              <a:rPr lang="en-US" sz="1800" u="sng" cap="none" dirty="0">
                <a:latin typeface="Candara" panose="020E0502030303020204" pitchFamily="34" charset="0"/>
                <a:cs typeface="Calibri Light" panose="020F0302020204030204" pitchFamily="34" charset="0"/>
              </a:rPr>
              <a:t>Restorative practices</a:t>
            </a:r>
            <a:r>
              <a:rPr lang="en-US" sz="1800" cap="none" dirty="0">
                <a:latin typeface="Candara" panose="020E0502030303020204" pitchFamily="34" charset="0"/>
                <a:cs typeface="Calibri Light" panose="020F0302020204030204" pitchFamily="34" charset="0"/>
              </a:rPr>
              <a:t>: mending harm done in the school community to build stronger relationships on the other side of conflict.</a:t>
            </a:r>
          </a:p>
          <a:p>
            <a:pPr marL="137160" indent="0">
              <a:spcBef>
                <a:spcPts val="0"/>
              </a:spcBef>
              <a:buNone/>
            </a:pPr>
            <a:endParaRPr lang="en-US" sz="1800" b="1" dirty="0">
              <a:latin typeface="Candara" panose="020E0502030303020204" pitchFamily="34" charset="0"/>
              <a:cs typeface="Calibri Light" panose="020F0302020204030204" pitchFamily="34" charset="0"/>
            </a:endParaRPr>
          </a:p>
          <a:p>
            <a:pPr marL="137160" indent="0" algn="ctr">
              <a:spcBef>
                <a:spcPts val="0"/>
              </a:spcBef>
              <a:buNone/>
            </a:pPr>
            <a:r>
              <a:rPr lang="en-US" sz="1800" b="1" dirty="0">
                <a:latin typeface="Candara" panose="020E0502030303020204" pitchFamily="34" charset="0"/>
                <a:cs typeface="Calibri Light" panose="020F0302020204030204" pitchFamily="34" charset="0"/>
              </a:rPr>
              <a:t>Academic Success </a:t>
            </a:r>
          </a:p>
          <a:p>
            <a:pPr marL="137160" indent="0">
              <a:lnSpc>
                <a:spcPct val="100000"/>
              </a:lnSpc>
              <a:spcBef>
                <a:spcPts val="0"/>
              </a:spcBef>
              <a:buNone/>
            </a:pPr>
            <a:r>
              <a:rPr lang="en-US" sz="1800" b="1" u="sng" cap="none" dirty="0">
                <a:latin typeface="Candara" panose="020E0502030303020204" pitchFamily="34" charset="0"/>
                <a:cs typeface="Calibri Light" panose="020F0302020204030204" pitchFamily="34" charset="0"/>
              </a:rPr>
              <a:t>T</a:t>
            </a:r>
            <a:r>
              <a:rPr lang="en-US" sz="1800" u="sng" cap="none" dirty="0">
                <a:latin typeface="Candara" panose="020E0502030303020204" pitchFamily="34" charset="0"/>
                <a:cs typeface="Calibri Light" panose="020F0302020204030204" pitchFamily="34" charset="0"/>
              </a:rPr>
              <a:t>utoring</a:t>
            </a:r>
            <a:r>
              <a:rPr lang="en-US" sz="1800" cap="none" dirty="0">
                <a:latin typeface="Candara" panose="020E0502030303020204" pitchFamily="34" charset="0"/>
                <a:cs typeface="Calibri Light" panose="020F0302020204030204" pitchFamily="34" charset="0"/>
              </a:rPr>
              <a:t> : 1:1 or in small group academic support; </a:t>
            </a:r>
            <a:r>
              <a:rPr lang="en-US" sz="1800" u="sng" cap="none" dirty="0">
                <a:latin typeface="Candara" panose="020E0502030303020204" pitchFamily="34" charset="0"/>
                <a:cs typeface="Calibri Light" panose="020F0302020204030204" pitchFamily="34" charset="0"/>
              </a:rPr>
              <a:t>study groups: </a:t>
            </a:r>
            <a:r>
              <a:rPr lang="en-US" sz="1800" cap="none" dirty="0">
                <a:latin typeface="Candara" panose="020E0502030303020204" pitchFamily="34" charset="0"/>
                <a:cs typeface="Calibri Light" panose="020F0302020204030204" pitchFamily="34" charset="0"/>
              </a:rPr>
              <a:t>guided subject-focused small group sessions.</a:t>
            </a:r>
          </a:p>
          <a:p>
            <a:pPr marL="137160" indent="0">
              <a:spcBef>
                <a:spcPts val="0"/>
              </a:spcBef>
              <a:buNone/>
            </a:pPr>
            <a:endParaRPr lang="en-US" sz="1400" b="1" dirty="0">
              <a:latin typeface="Candara" panose="020E0502030303020204" pitchFamily="34" charset="0"/>
              <a:cs typeface="Calibri Light" panose="020F0302020204030204" pitchFamily="34" charset="0"/>
            </a:endParaRPr>
          </a:p>
        </p:txBody>
      </p:sp>
      <p:pic>
        <p:nvPicPr>
          <p:cNvPr id="5" name="Picture 4" descr="Logo&#10;&#10;Description automatically generated">
            <a:extLst>
              <a:ext uri="{FF2B5EF4-FFF2-40B4-BE49-F238E27FC236}">
                <a16:creationId xmlns:a16="http://schemas.microsoft.com/office/drawing/2014/main" id="{6E5C2AFF-748B-44D9-9E18-E6437792A233}"/>
              </a:ext>
            </a:extLst>
          </p:cNvPr>
          <p:cNvPicPr>
            <a:picLocks noChangeAspect="1"/>
          </p:cNvPicPr>
          <p:nvPr/>
        </p:nvPicPr>
        <p:blipFill>
          <a:blip r:embed="rId2"/>
          <a:stretch>
            <a:fillRect/>
          </a:stretch>
        </p:blipFill>
        <p:spPr>
          <a:xfrm>
            <a:off x="421979" y="4575737"/>
            <a:ext cx="2522991" cy="1712048"/>
          </a:xfrm>
          <a:prstGeom prst="rect">
            <a:avLst/>
          </a:prstGeom>
        </p:spPr>
      </p:pic>
      <p:sp>
        <p:nvSpPr>
          <p:cNvPr id="4" name="Text Placeholder 2">
            <a:extLst>
              <a:ext uri="{FF2B5EF4-FFF2-40B4-BE49-F238E27FC236}">
                <a16:creationId xmlns:a16="http://schemas.microsoft.com/office/drawing/2014/main" id="{1097E339-9519-242C-E6E2-6DEFDE6AE2EC}"/>
              </a:ext>
            </a:extLst>
          </p:cNvPr>
          <p:cNvSpPr txBox="1">
            <a:spLocks/>
          </p:cNvSpPr>
          <p:nvPr/>
        </p:nvSpPr>
        <p:spPr>
          <a:xfrm>
            <a:off x="5882523" y="863029"/>
            <a:ext cx="5581725" cy="4654192"/>
          </a:xfrm>
          <a:prstGeom prst="rect">
            <a:avLst/>
          </a:prstGeom>
          <a:noFill/>
          <a:ln>
            <a:noFill/>
          </a:ln>
        </p:spPr>
        <p:txBody>
          <a:bodyPr spcFirstLastPara="1" vert="horz" wrap="square" lIns="91425" tIns="45700" rIns="91425" bIns="45700" rtlCol="0" anchor="t" anchorCtr="0">
            <a:noAutofit/>
          </a:bodyPr>
          <a:lstStyle>
            <a:lvl1pPr marL="457200" lvl="0" indent="-320040"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2000" kern="1200" cap="all" baseline="0">
                <a:solidFill>
                  <a:schemeClr val="tx1"/>
                </a:solidFill>
                <a:effectLst/>
                <a:latin typeface="+mn-lt"/>
                <a:ea typeface="+mn-ea"/>
                <a:cs typeface="+mn-cs"/>
              </a:defRPr>
            </a:lvl1pPr>
            <a:lvl2pPr marL="914400" lvl="1" indent="-320040"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800" kern="1200" cap="all" baseline="0">
                <a:solidFill>
                  <a:schemeClr val="tx1"/>
                </a:solidFill>
                <a:effectLst/>
                <a:latin typeface="+mn-lt"/>
                <a:ea typeface="+mn-ea"/>
                <a:cs typeface="+mn-cs"/>
              </a:defRPr>
            </a:lvl2pPr>
            <a:lvl3pPr marL="1371600" lvl="2" indent="-320039"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600" kern="1200" cap="all" baseline="0">
                <a:solidFill>
                  <a:schemeClr val="tx1"/>
                </a:solidFill>
                <a:effectLst/>
                <a:latin typeface="+mn-lt"/>
                <a:ea typeface="+mn-ea"/>
                <a:cs typeface="+mn-cs"/>
              </a:defRPr>
            </a:lvl3pPr>
            <a:lvl4pPr marL="1828800" lvl="3" indent="-320039"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400" kern="1200" cap="all" baseline="0">
                <a:solidFill>
                  <a:schemeClr val="tx1"/>
                </a:solidFill>
                <a:effectLst/>
                <a:latin typeface="+mn-lt"/>
                <a:ea typeface="+mn-ea"/>
                <a:cs typeface="+mn-cs"/>
              </a:defRPr>
            </a:lvl4pPr>
            <a:lvl5pPr marL="2286000" lvl="4" indent="-320039"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400" kern="1200" cap="all" baseline="0">
                <a:solidFill>
                  <a:schemeClr val="tx1"/>
                </a:solidFill>
                <a:effectLst/>
                <a:latin typeface="+mn-lt"/>
                <a:ea typeface="+mn-ea"/>
                <a:cs typeface="+mn-cs"/>
              </a:defRPr>
            </a:lvl5pPr>
            <a:lvl6pPr marL="2743200" lvl="5" indent="-320039"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400" kern="1200" cap="all" baseline="0">
                <a:solidFill>
                  <a:schemeClr val="tx1"/>
                </a:solidFill>
                <a:effectLst/>
                <a:latin typeface="+mn-lt"/>
                <a:ea typeface="+mn-ea"/>
                <a:cs typeface="+mn-cs"/>
              </a:defRPr>
            </a:lvl6pPr>
            <a:lvl7pPr marL="3200400" lvl="6" indent="-320039"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400" kern="1200" cap="all" baseline="0">
                <a:solidFill>
                  <a:schemeClr val="tx1"/>
                </a:solidFill>
                <a:effectLst/>
                <a:latin typeface="+mn-lt"/>
                <a:ea typeface="+mn-ea"/>
                <a:cs typeface="+mn-cs"/>
              </a:defRPr>
            </a:lvl7pPr>
            <a:lvl8pPr marL="3657600" lvl="7" indent="-320040"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400" kern="1200" cap="all" baseline="0">
                <a:solidFill>
                  <a:schemeClr val="tx1"/>
                </a:solidFill>
                <a:effectLst/>
                <a:latin typeface="+mn-lt"/>
                <a:ea typeface="+mn-ea"/>
                <a:cs typeface="+mn-cs"/>
              </a:defRPr>
            </a:lvl8pPr>
            <a:lvl9pPr marL="4114800" lvl="8" indent="-320040" algn="l" defTabSz="914400" rtl="0" eaLnBrk="1" latinLnBrk="0" hangingPunct="1">
              <a:lnSpc>
                <a:spcPct val="120000"/>
              </a:lnSpc>
              <a:spcBef>
                <a:spcPts val="1000"/>
              </a:spcBef>
              <a:spcAft>
                <a:spcPts val="0"/>
              </a:spcAft>
              <a:buClr>
                <a:schemeClr val="accent1"/>
              </a:buClr>
              <a:buSzPts val="1440"/>
              <a:buFont typeface="Arial" panose="020B0604020202020204" pitchFamily="34" charset="0"/>
              <a:buChar char="►"/>
              <a:defRPr sz="1400" kern="1200" cap="all" baseline="0">
                <a:solidFill>
                  <a:schemeClr val="tx1"/>
                </a:solidFill>
                <a:effectLst/>
                <a:latin typeface="+mn-lt"/>
                <a:ea typeface="+mn-ea"/>
                <a:cs typeface="+mn-cs"/>
              </a:defRPr>
            </a:lvl9pPr>
          </a:lstStyle>
          <a:p>
            <a:pPr marL="137160" indent="0" algn="ctr">
              <a:spcBef>
                <a:spcPts val="0"/>
              </a:spcBef>
              <a:buFont typeface="Arial" panose="020B0604020202020204" pitchFamily="34" charset="0"/>
              <a:buNone/>
            </a:pPr>
            <a:r>
              <a:rPr lang="en-US" sz="1800" b="1" dirty="0">
                <a:latin typeface="Candara" panose="020E0502030303020204" pitchFamily="34" charset="0"/>
                <a:cs typeface="Calibri Light" panose="020F0302020204030204" pitchFamily="34" charset="0"/>
              </a:rPr>
              <a:t>Basic Needs Support </a:t>
            </a:r>
          </a:p>
          <a:p>
            <a:pPr marL="137160" indent="0">
              <a:lnSpc>
                <a:spcPct val="100000"/>
              </a:lnSpc>
              <a:spcBef>
                <a:spcPts val="0"/>
              </a:spcBef>
              <a:buFont typeface="Arial" panose="020B0604020202020204" pitchFamily="34" charset="0"/>
              <a:buNone/>
            </a:pPr>
            <a:r>
              <a:rPr lang="en-US" sz="1800" u="sng" cap="none" dirty="0">
                <a:latin typeface="Candara" panose="020E0502030303020204" pitchFamily="34" charset="0"/>
                <a:cs typeface="Calibri Light" panose="020F0302020204030204" pitchFamily="34" charset="0"/>
              </a:rPr>
              <a:t>Uniforms: </a:t>
            </a:r>
            <a:r>
              <a:rPr lang="en-US" sz="1800" cap="none" dirty="0">
                <a:latin typeface="Candara" panose="020E0502030303020204" pitchFamily="34" charset="0"/>
                <a:cs typeface="Calibri Light" panose="020F0302020204030204" pitchFamily="34" charset="0"/>
              </a:rPr>
              <a:t>dressing our students for success every day; </a:t>
            </a:r>
            <a:r>
              <a:rPr lang="en-US" sz="1800" u="sng" cap="none" dirty="0">
                <a:latin typeface="Candara" panose="020E0502030303020204" pitchFamily="34" charset="0"/>
                <a:cs typeface="Calibri Light" panose="020F0302020204030204" pitchFamily="34" charset="0"/>
              </a:rPr>
              <a:t>school supplies: </a:t>
            </a:r>
            <a:r>
              <a:rPr lang="en-US" sz="1800" cap="none" dirty="0">
                <a:latin typeface="Candara" panose="020E0502030303020204" pitchFamily="34" charset="0"/>
                <a:cs typeface="Calibri Light" panose="020F0302020204030204" pitchFamily="34" charset="0"/>
              </a:rPr>
              <a:t>ensuring students have the tools they need to learn; </a:t>
            </a:r>
            <a:r>
              <a:rPr lang="en-US" sz="1800" u="sng" cap="none" dirty="0">
                <a:latin typeface="Candara" panose="020E0502030303020204" pitchFamily="34" charset="0"/>
                <a:cs typeface="Calibri Light" panose="020F0302020204030204" pitchFamily="34" charset="0"/>
              </a:rPr>
              <a:t>personal health</a:t>
            </a:r>
            <a:r>
              <a:rPr lang="en-US" sz="1800" cap="none" dirty="0">
                <a:latin typeface="Candara" panose="020E0502030303020204" pitchFamily="34" charset="0"/>
                <a:cs typeface="Calibri Light" panose="020F0302020204030204" pitchFamily="34" charset="0"/>
              </a:rPr>
              <a:t>: personal hygiene supplies as well as feminine care kits to support rapidly changing middle school bodies and fill the gaps that may exist at home. </a:t>
            </a:r>
          </a:p>
          <a:p>
            <a:pPr marL="137160" indent="0">
              <a:lnSpc>
                <a:spcPct val="100000"/>
              </a:lnSpc>
              <a:spcBef>
                <a:spcPts val="0"/>
              </a:spcBef>
              <a:buFont typeface="Arial" panose="020B0604020202020204" pitchFamily="34" charset="0"/>
              <a:buNone/>
            </a:pPr>
            <a:endParaRPr lang="en-US" sz="1800" b="1" dirty="0">
              <a:latin typeface="Candara" panose="020E0502030303020204" pitchFamily="34" charset="0"/>
              <a:cs typeface="Calibri Light" panose="020F0302020204030204" pitchFamily="34" charset="0"/>
            </a:endParaRPr>
          </a:p>
          <a:p>
            <a:pPr marL="137160" indent="0" algn="ctr">
              <a:spcBef>
                <a:spcPts val="0"/>
              </a:spcBef>
              <a:buFont typeface="Arial" panose="020B0604020202020204" pitchFamily="34" charset="0"/>
              <a:buNone/>
            </a:pPr>
            <a:r>
              <a:rPr lang="en-US" sz="1800" b="1" cap="none" dirty="0">
                <a:latin typeface="Candara" panose="020E0502030303020204" pitchFamily="34" charset="0"/>
                <a:cs typeface="Calibri Light" panose="020F0302020204030204" pitchFamily="34" charset="0"/>
              </a:rPr>
              <a:t>ACCESS AND EXPOSURE</a:t>
            </a:r>
          </a:p>
          <a:p>
            <a:pPr marL="137160" indent="0">
              <a:lnSpc>
                <a:spcPct val="100000"/>
              </a:lnSpc>
              <a:spcBef>
                <a:spcPts val="0"/>
              </a:spcBef>
              <a:buFont typeface="Arial" panose="020B0604020202020204" pitchFamily="34" charset="0"/>
              <a:buNone/>
            </a:pPr>
            <a:r>
              <a:rPr lang="en-US" sz="1800" cap="none" dirty="0">
                <a:latin typeface="Candara" panose="020E0502030303020204" pitchFamily="34" charset="0"/>
                <a:cs typeface="Calibri Light" panose="020F0302020204030204" pitchFamily="34" charset="0"/>
              </a:rPr>
              <a:t>Exploring beyond the school walls via </a:t>
            </a:r>
            <a:r>
              <a:rPr lang="en-US" sz="1800" u="sng" cap="none" dirty="0">
                <a:latin typeface="Candara" panose="020E0502030303020204" pitchFamily="34" charset="0"/>
                <a:cs typeface="Calibri Light" panose="020F0302020204030204" pitchFamily="34" charset="0"/>
              </a:rPr>
              <a:t>extracurricular activities: </a:t>
            </a:r>
            <a:r>
              <a:rPr lang="en-US" sz="1800" cap="none" dirty="0">
                <a:latin typeface="Candara" panose="020E0502030303020204" pitchFamily="34" charset="0"/>
                <a:cs typeface="Calibri Light" panose="020F0302020204030204" pitchFamily="34" charset="0"/>
              </a:rPr>
              <a:t>clubs, field trips, sports, and more</a:t>
            </a:r>
            <a:r>
              <a:rPr lang="en-US" sz="1800" u="sng" cap="none" dirty="0">
                <a:latin typeface="Candara" panose="020E0502030303020204" pitchFamily="34" charset="0"/>
                <a:cs typeface="Calibri Light" panose="020F0302020204030204" pitchFamily="34" charset="0"/>
              </a:rPr>
              <a:t>; student-to-student mentoring</a:t>
            </a:r>
            <a:r>
              <a:rPr lang="en-US" sz="1800" cap="none" dirty="0">
                <a:latin typeface="Candara" panose="020E0502030303020204" pitchFamily="34" charset="0"/>
                <a:cs typeface="Calibri Light" panose="020F0302020204030204" pitchFamily="34" charset="0"/>
              </a:rPr>
              <a:t>: bringing together students across the mays cluster for academic as well as special interest mentoring; </a:t>
            </a:r>
            <a:r>
              <a:rPr lang="en-US" sz="1800" u="sng" cap="none" dirty="0">
                <a:latin typeface="Candara" panose="020E0502030303020204" pitchFamily="34" charset="0"/>
                <a:cs typeface="Calibri Light" panose="020F0302020204030204" pitchFamily="34" charset="0"/>
              </a:rPr>
              <a:t>career exploration</a:t>
            </a:r>
            <a:r>
              <a:rPr lang="en-US" sz="1800" cap="none" dirty="0">
                <a:latin typeface="Candara" panose="020E0502030303020204" pitchFamily="34" charset="0"/>
                <a:cs typeface="Calibri Light" panose="020F0302020204030204" pitchFamily="34" charset="0"/>
              </a:rPr>
              <a:t>: exposure to a variety of career paths to expand student’s awareness of post-secondary opportunities. </a:t>
            </a:r>
          </a:p>
        </p:txBody>
      </p:sp>
      <p:sp>
        <p:nvSpPr>
          <p:cNvPr id="6" name="TextBox 5">
            <a:extLst>
              <a:ext uri="{FF2B5EF4-FFF2-40B4-BE49-F238E27FC236}">
                <a16:creationId xmlns:a16="http://schemas.microsoft.com/office/drawing/2014/main" id="{D3956C63-D73F-7BCE-E84C-A8802C8EA2C4}"/>
              </a:ext>
            </a:extLst>
          </p:cNvPr>
          <p:cNvSpPr txBox="1"/>
          <p:nvPr/>
        </p:nvSpPr>
        <p:spPr>
          <a:xfrm>
            <a:off x="3369924" y="5522357"/>
            <a:ext cx="8022405" cy="954107"/>
          </a:xfrm>
          <a:prstGeom prst="rect">
            <a:avLst/>
          </a:prstGeom>
          <a:noFill/>
        </p:spPr>
        <p:txBody>
          <a:bodyPr wrap="square" rtlCol="0">
            <a:spAutoFit/>
          </a:bodyPr>
          <a:lstStyle/>
          <a:p>
            <a:r>
              <a:rPr lang="en-US" sz="2800" b="1" dirty="0">
                <a:solidFill>
                  <a:srgbClr val="FFFF00"/>
                </a:solidFill>
                <a:latin typeface="Bradley Hand ITC" panose="03070402050302030203" pitchFamily="66" charset="0"/>
              </a:rPr>
              <a:t>Developing students, Engaging stakeholders, and Networking with Community Partners</a:t>
            </a:r>
          </a:p>
        </p:txBody>
      </p:sp>
    </p:spTree>
    <p:extLst>
      <p:ext uri="{BB962C8B-B14F-4D97-AF65-F5344CB8AC3E}">
        <p14:creationId xmlns:p14="http://schemas.microsoft.com/office/powerpoint/2010/main" val="108125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6"/>
          <p:cNvSpPr txBox="1">
            <a:spLocks noGrp="1"/>
          </p:cNvSpPr>
          <p:nvPr>
            <p:ph type="body" idx="4294967295"/>
          </p:nvPr>
        </p:nvSpPr>
        <p:spPr>
          <a:xfrm>
            <a:off x="657547" y="1140432"/>
            <a:ext cx="6298058" cy="4191856"/>
          </a:xfrm>
          <a:prstGeom prst="rect">
            <a:avLst/>
          </a:prstGeom>
          <a:noFill/>
          <a:ln>
            <a:noFill/>
          </a:ln>
        </p:spPr>
        <p:txBody>
          <a:bodyPr spcFirstLastPara="1" wrap="square" lIns="0" tIns="45700" rIns="0" bIns="45700" anchor="t" anchorCtr="0">
            <a:noAutofit/>
          </a:bodyPr>
          <a:lstStyle/>
          <a:p>
            <a:pPr marL="0" lvl="0" indent="0" rtl="0">
              <a:lnSpc>
                <a:spcPct val="100000"/>
              </a:lnSpc>
              <a:spcBef>
                <a:spcPts val="200"/>
              </a:spcBef>
              <a:spcAft>
                <a:spcPts val="0"/>
              </a:spcAft>
              <a:buSzPts val="1850"/>
              <a:buNone/>
            </a:pPr>
            <a:r>
              <a:rPr lang="en-US" sz="3200" cap="none" dirty="0">
                <a:latin typeface="Candara" panose="020E0502030303020204" pitchFamily="34" charset="0"/>
              </a:rPr>
              <a:t>Parent and family engagement is an ongoing process that increases active participation, communication, and collaboration between parents, schools, and communities with the goal of educating the whole child to ensure student achievement and success.</a:t>
            </a:r>
          </a:p>
        </p:txBody>
      </p:sp>
      <p:pic>
        <p:nvPicPr>
          <p:cNvPr id="196" name="Google Shape;196;p6"/>
          <p:cNvPicPr preferRelativeResize="0"/>
          <p:nvPr/>
        </p:nvPicPr>
        <p:blipFill rotWithShape="1">
          <a:blip r:embed="rId3">
            <a:alphaModFix/>
          </a:blip>
          <a:srcRect/>
          <a:stretch/>
        </p:blipFill>
        <p:spPr>
          <a:xfrm>
            <a:off x="7191910" y="1140432"/>
            <a:ext cx="4140486" cy="3750067"/>
          </a:xfrm>
          <a:prstGeom prst="rect">
            <a:avLst/>
          </a:prstGeom>
          <a:noFill/>
          <a:ln>
            <a:noFill/>
          </a:ln>
        </p:spPr>
      </p:pic>
      <p:sp>
        <p:nvSpPr>
          <p:cNvPr id="2" name="Title 1">
            <a:extLst>
              <a:ext uri="{FF2B5EF4-FFF2-40B4-BE49-F238E27FC236}">
                <a16:creationId xmlns:a16="http://schemas.microsoft.com/office/drawing/2014/main" id="{4F0DBDF5-5387-0A0E-10E1-65D0A23262C0}"/>
              </a:ext>
            </a:extLst>
          </p:cNvPr>
          <p:cNvSpPr txBox="1">
            <a:spLocks/>
          </p:cNvSpPr>
          <p:nvPr/>
        </p:nvSpPr>
        <p:spPr>
          <a:xfrm>
            <a:off x="140679" y="174661"/>
            <a:ext cx="11642614" cy="68836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L="342900" indent="-342900" algn="ctr">
              <a:spcBef>
                <a:spcPts val="1400"/>
              </a:spcBef>
            </a:pPr>
            <a:r>
              <a:rPr lang="en-US" sz="4800" b="1" dirty="0">
                <a:solidFill>
                  <a:srgbClr val="002060"/>
                </a:solidFill>
                <a:latin typeface="Bradley Hand ITC" panose="03070402050302030203" pitchFamily="66" charset="0"/>
              </a:rPr>
              <a:t>Parent and family engagement</a:t>
            </a:r>
            <a:endParaRPr lang="en-US" sz="4800" dirty="0">
              <a:latin typeface="Bradley Hand ITC" panose="03070402050302030203"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8"/>
          <p:cNvSpPr txBox="1">
            <a:spLocks noGrp="1"/>
          </p:cNvSpPr>
          <p:nvPr>
            <p:ph type="body" idx="4294967295"/>
          </p:nvPr>
        </p:nvSpPr>
        <p:spPr>
          <a:xfrm>
            <a:off x="140679" y="1189873"/>
            <a:ext cx="11438296" cy="4428162"/>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000"/>
              <a:buNone/>
            </a:pPr>
            <a:r>
              <a:rPr lang="en-US" sz="1800" dirty="0"/>
              <a:t>  </a:t>
            </a:r>
            <a:r>
              <a:rPr lang="en-US" sz="1800" b="1"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cs typeface="Calibri" panose="020F0502020204030204" pitchFamily="34" charset="0"/>
              </a:rPr>
              <a:t>9/1</a:t>
            </a:r>
            <a:r>
              <a:rPr lang="en-US" sz="1800" b="1" dirty="0">
                <a:solidFill>
                  <a:srgbClr val="000000"/>
                </a:solidFill>
                <a:latin typeface="Calibri" panose="020F0502020204030204" pitchFamily="34" charset="0"/>
                <a:cs typeface="Calibri" panose="020F0502020204030204" pitchFamily="34" charset="0"/>
              </a:rPr>
              <a:t>0</a:t>
            </a:r>
            <a:r>
              <a:rPr lang="en-US" sz="1800" b="1" i="0" u="none" strike="noStrike" dirty="0">
                <a:solidFill>
                  <a:srgbClr val="000000"/>
                </a:solidFill>
                <a:effectLst/>
                <a:latin typeface="Calibri" panose="020F0502020204030204" pitchFamily="34" charset="0"/>
                <a:cs typeface="Calibri" panose="020F0502020204030204" pitchFamily="34" charset="0"/>
              </a:rPr>
              <a:t> </a:t>
            </a:r>
            <a:r>
              <a:rPr lang="en-US" sz="1800" b="0" i="0" u="none" strike="noStrike" dirty="0">
                <a:solidFill>
                  <a:srgbClr val="000000"/>
                </a:solidFill>
                <a:effectLst/>
                <a:latin typeface="Calibri" panose="020F0502020204030204" pitchFamily="34" charset="0"/>
                <a:cs typeface="Calibri" panose="020F0502020204030204" pitchFamily="34" charset="0"/>
              </a:rPr>
              <a:t>- PTA</a:t>
            </a:r>
            <a:r>
              <a:rPr lang="en-US" sz="1800" dirty="0">
                <a:latin typeface="Calibri" panose="020F0502020204030204" pitchFamily="34" charset="0"/>
                <a:cs typeface="Calibri" panose="020F0502020204030204" pitchFamily="34" charset="0"/>
              </a:rPr>
              <a:t> </a:t>
            </a:r>
          </a:p>
          <a:p>
            <a:pPr marL="0" lvl="0" indent="-127000" algn="l" rtl="0">
              <a:lnSpc>
                <a:spcPct val="100000"/>
              </a:lnSpc>
              <a:spcBef>
                <a:spcPts val="0"/>
              </a:spcBef>
              <a:spcAft>
                <a:spcPts val="0"/>
              </a:spcAft>
              <a:buSzPts val="2000"/>
              <a:buChar char=" "/>
            </a:pPr>
            <a:r>
              <a:rPr lang="en-US" sz="1800" b="1" i="0" u="none" strike="noStrike" dirty="0">
                <a:solidFill>
                  <a:srgbClr val="000000"/>
                </a:solidFill>
                <a:effectLst/>
                <a:latin typeface="Calibri" panose="020F0502020204030204" pitchFamily="34" charset="0"/>
                <a:cs typeface="Calibri" panose="020F0502020204030204" pitchFamily="34" charset="0"/>
              </a:rPr>
              <a:t>9/11 </a:t>
            </a:r>
            <a:r>
              <a:rPr lang="en-US" sz="1800" b="0" i="0" u="none" strike="noStrike" dirty="0">
                <a:solidFill>
                  <a:srgbClr val="000000"/>
                </a:solidFill>
                <a:effectLst/>
                <a:latin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cs typeface="Calibri" panose="020F0502020204030204" pitchFamily="34" charset="0"/>
              </a:rPr>
              <a:t>Seven Courts Community Resource</a:t>
            </a:r>
            <a:r>
              <a:rPr lang="en-US" sz="1800" b="0" i="0" u="none" strike="noStrike" dirty="0">
                <a:solidFill>
                  <a:srgbClr val="000000"/>
                </a:solidFill>
                <a:effectLst/>
                <a:latin typeface="Calibri" panose="020F0502020204030204" pitchFamily="34" charset="0"/>
                <a:cs typeface="Calibri" panose="020F0502020204030204" pitchFamily="34" charset="0"/>
              </a:rPr>
              <a:t> Event (#2)</a:t>
            </a:r>
            <a:r>
              <a:rPr lang="en-US" sz="1800" dirty="0">
                <a:latin typeface="Calibri" panose="020F0502020204030204" pitchFamily="34" charset="0"/>
                <a:cs typeface="Calibri" panose="020F0502020204030204" pitchFamily="34" charset="0"/>
              </a:rPr>
              <a:t> </a:t>
            </a:r>
          </a:p>
          <a:p>
            <a:pPr marL="0" indent="-127000">
              <a:lnSpc>
                <a:spcPct val="100000"/>
              </a:lnSpc>
              <a:spcBef>
                <a:spcPts val="0"/>
              </a:spcBef>
              <a:buSzPts val="2000"/>
              <a:buFont typeface="Arial" panose="020B0604020202020204" pitchFamily="34" charset="0"/>
              <a:buChar char=" "/>
            </a:pPr>
            <a:r>
              <a:rPr lang="en-US" sz="1800" b="1" i="0" u="none" strike="noStrike" dirty="0">
                <a:solidFill>
                  <a:srgbClr val="000000"/>
                </a:solidFill>
                <a:effectLst/>
                <a:latin typeface="Calibri" panose="020F0502020204030204" pitchFamily="34" charset="0"/>
                <a:cs typeface="Calibri" panose="020F0502020204030204" pitchFamily="34" charset="0"/>
              </a:rPr>
              <a:t>09/19 </a:t>
            </a:r>
            <a:r>
              <a:rPr lang="en-US" sz="1800" b="0" i="0" u="none" strike="noStrike" dirty="0">
                <a:solidFill>
                  <a:srgbClr val="000000"/>
                </a:solidFill>
                <a:effectLst/>
                <a:latin typeface="Calibri" panose="020F0502020204030204" pitchFamily="34" charset="0"/>
                <a:cs typeface="Calibri" panose="020F0502020204030204" pitchFamily="34" charset="0"/>
              </a:rPr>
              <a:t>- Go Team Meeting</a:t>
            </a:r>
            <a:r>
              <a:rPr lang="en-US" sz="1800" dirty="0">
                <a:latin typeface="Calibri" panose="020F0502020204030204" pitchFamily="34" charset="0"/>
                <a:cs typeface="Calibri" panose="020F0502020204030204" pitchFamily="34" charset="0"/>
              </a:rPr>
              <a:t> </a:t>
            </a:r>
          </a:p>
          <a:p>
            <a:pPr marL="0" lvl="0" indent="-127000" algn="l" rtl="0">
              <a:lnSpc>
                <a:spcPct val="100000"/>
              </a:lnSpc>
              <a:spcBef>
                <a:spcPts val="0"/>
              </a:spcBef>
              <a:spcAft>
                <a:spcPts val="0"/>
              </a:spcAft>
              <a:buSzPts val="2000"/>
              <a:buChar char=" "/>
            </a:pPr>
            <a:r>
              <a:rPr lang="en-US" sz="1800" b="1" dirty="0">
                <a:latin typeface="Calibri" panose="020F0502020204030204" pitchFamily="34" charset="0"/>
                <a:cs typeface="Calibri" panose="020F0502020204030204" pitchFamily="34" charset="0"/>
              </a:rPr>
              <a:t>09/20- </a:t>
            </a:r>
            <a:r>
              <a:rPr lang="en-US" sz="1800" dirty="0">
                <a:latin typeface="Calibri" panose="020F0502020204030204" pitchFamily="34" charset="0"/>
                <a:cs typeface="Calibri" panose="020F0502020204030204" pitchFamily="34" charset="0"/>
              </a:rPr>
              <a:t>La fiesta plaza field trip</a:t>
            </a:r>
          </a:p>
          <a:p>
            <a:pPr marL="0" lvl="0" indent="-127000" algn="l" rtl="0">
              <a:lnSpc>
                <a:spcPct val="100000"/>
              </a:lnSpc>
              <a:spcBef>
                <a:spcPts val="0"/>
              </a:spcBef>
              <a:spcAft>
                <a:spcPts val="0"/>
              </a:spcAft>
              <a:buSzPts val="2000"/>
              <a:buChar char=" "/>
            </a:pPr>
            <a:r>
              <a:rPr lang="en-US" sz="1800" b="1" dirty="0">
                <a:latin typeface="Calibri" panose="020F0502020204030204" pitchFamily="34" charset="0"/>
                <a:cs typeface="Calibri" panose="020F0502020204030204" pitchFamily="34" charset="0"/>
              </a:rPr>
              <a:t>09/25-09/26-</a:t>
            </a:r>
            <a:r>
              <a:rPr lang="en-US" sz="1800" dirty="0">
                <a:latin typeface="Calibri" panose="020F0502020204030204" pitchFamily="34" charset="0"/>
                <a:cs typeface="Calibri" panose="020F0502020204030204" pitchFamily="34" charset="0"/>
              </a:rPr>
              <a:t> Latin Dance lesson hosted by Tanika </a:t>
            </a:r>
            <a:r>
              <a:rPr lang="en-US" sz="1800" dirty="0" err="1">
                <a:latin typeface="Calibri" panose="020F0502020204030204" pitchFamily="34" charset="0"/>
                <a:cs typeface="Calibri" panose="020F0502020204030204" pitchFamily="34" charset="0"/>
              </a:rPr>
              <a:t>vincent</a:t>
            </a:r>
            <a:endParaRPr lang="en-US" sz="1800" b="1" dirty="0">
              <a:latin typeface="Calibri" panose="020F0502020204030204" pitchFamily="34" charset="0"/>
              <a:cs typeface="Calibri" panose="020F0502020204030204" pitchFamily="34" charset="0"/>
            </a:endParaRPr>
          </a:p>
          <a:p>
            <a:pPr marL="0" lvl="0" indent="-127000" algn="l" rtl="0">
              <a:lnSpc>
                <a:spcPct val="100000"/>
              </a:lnSpc>
              <a:spcBef>
                <a:spcPts val="0"/>
              </a:spcBef>
              <a:spcAft>
                <a:spcPts val="0"/>
              </a:spcAft>
              <a:buSzPts val="2000"/>
              <a:buChar char=" "/>
            </a:pPr>
            <a:r>
              <a:rPr lang="en-US" sz="1800" b="1" i="0" u="none" strike="noStrike" dirty="0">
                <a:solidFill>
                  <a:srgbClr val="000000"/>
                </a:solidFill>
                <a:effectLst/>
                <a:latin typeface="Calibri" panose="020F0502020204030204" pitchFamily="34" charset="0"/>
                <a:cs typeface="Calibri" panose="020F0502020204030204" pitchFamily="34" charset="0"/>
              </a:rPr>
              <a:t>9/22</a:t>
            </a:r>
            <a:r>
              <a:rPr lang="en-US" sz="1800" b="0" i="0" u="none" strike="noStrike" dirty="0">
                <a:solidFill>
                  <a:srgbClr val="000000"/>
                </a:solidFill>
                <a:effectLst/>
                <a:latin typeface="Calibri" panose="020F0502020204030204" pitchFamily="34" charset="0"/>
                <a:cs typeface="Calibri" panose="020F0502020204030204" pitchFamily="34" charset="0"/>
              </a:rPr>
              <a:t> - PTA Meeting via Zoom, 6:15pm</a:t>
            </a:r>
            <a:r>
              <a:rPr lang="en-US" sz="1800" dirty="0">
                <a:latin typeface="Calibri" panose="020F0502020204030204" pitchFamily="34" charset="0"/>
                <a:cs typeface="Calibri" panose="020F0502020204030204" pitchFamily="34" charset="0"/>
              </a:rPr>
              <a:t> </a:t>
            </a:r>
          </a:p>
          <a:p>
            <a:pPr marL="0" lvl="0" indent="-127000" algn="l" rtl="0">
              <a:lnSpc>
                <a:spcPct val="100000"/>
              </a:lnSpc>
              <a:spcBef>
                <a:spcPts val="0"/>
              </a:spcBef>
              <a:spcAft>
                <a:spcPts val="0"/>
              </a:spcAft>
              <a:buSzPts val="2000"/>
              <a:buChar char=" "/>
            </a:pPr>
            <a:r>
              <a:rPr lang="en-US" sz="1800" b="1" dirty="0">
                <a:latin typeface="Calibri" panose="020F0502020204030204" pitchFamily="34" charset="0"/>
                <a:cs typeface="Calibri" panose="020F0502020204030204" pitchFamily="34" charset="0"/>
              </a:rPr>
              <a:t>10/02-10/03- </a:t>
            </a:r>
            <a:r>
              <a:rPr lang="en-US" sz="1800" dirty="0" err="1">
                <a:latin typeface="Calibri" panose="020F0502020204030204" pitchFamily="34" charset="0"/>
                <a:cs typeface="Calibri" panose="020F0502020204030204" pitchFamily="34" charset="0"/>
              </a:rPr>
              <a:t>latin</a:t>
            </a:r>
            <a:r>
              <a:rPr lang="en-US" sz="1800" dirty="0">
                <a:latin typeface="Calibri" panose="020F0502020204030204" pitchFamily="34" charset="0"/>
                <a:cs typeface="Calibri" panose="020F0502020204030204" pitchFamily="34" charset="0"/>
              </a:rPr>
              <a:t> dance lessons hosted by Tanika Vincent</a:t>
            </a:r>
          </a:p>
          <a:p>
            <a:pPr marL="0" lvl="0" indent="-127000" algn="l" rtl="0">
              <a:lnSpc>
                <a:spcPct val="100000"/>
              </a:lnSpc>
              <a:spcBef>
                <a:spcPts val="0"/>
              </a:spcBef>
              <a:spcAft>
                <a:spcPts val="0"/>
              </a:spcAft>
              <a:buSzPts val="2000"/>
              <a:buChar char=" "/>
            </a:pPr>
            <a:r>
              <a:rPr lang="en-US" sz="1800" b="1" dirty="0">
                <a:latin typeface="Calibri" panose="020F0502020204030204" pitchFamily="34" charset="0"/>
                <a:cs typeface="Calibri" panose="020F0502020204030204" pitchFamily="34" charset="0"/>
              </a:rPr>
              <a:t>10/04-</a:t>
            </a:r>
            <a:r>
              <a:rPr lang="en-US" sz="1800" dirty="0">
                <a:latin typeface="Calibri" panose="020F0502020204030204" pitchFamily="34" charset="0"/>
                <a:cs typeface="Calibri" panose="020F0502020204030204" pitchFamily="34" charset="0"/>
              </a:rPr>
              <a:t> Dulce para </a:t>
            </a:r>
            <a:r>
              <a:rPr lang="en-US" sz="1800" dirty="0" err="1">
                <a:latin typeface="Calibri" panose="020F0502020204030204" pitchFamily="34" charset="0"/>
                <a:cs typeface="Calibri" panose="020F0502020204030204" pitchFamily="34" charset="0"/>
              </a:rPr>
              <a:t>los</a:t>
            </a:r>
            <a:r>
              <a:rPr lang="en-US" sz="1800" dirty="0">
                <a:latin typeface="Calibri" panose="020F0502020204030204" pitchFamily="34" charset="0"/>
                <a:cs typeface="Calibri" panose="020F0502020204030204" pitchFamily="34" charset="0"/>
              </a:rPr>
              <a:t> maestros sweet treat for teachers</a:t>
            </a:r>
          </a:p>
          <a:p>
            <a:pPr marL="0" lvl="0" indent="-127000" algn="l" rtl="0">
              <a:lnSpc>
                <a:spcPct val="100000"/>
              </a:lnSpc>
              <a:spcBef>
                <a:spcPts val="0"/>
              </a:spcBef>
              <a:spcAft>
                <a:spcPts val="0"/>
              </a:spcAft>
              <a:buSzPts val="2000"/>
              <a:buChar char=" "/>
            </a:pPr>
            <a:r>
              <a:rPr lang="en-US" sz="1800" b="1" dirty="0">
                <a:latin typeface="Calibri" panose="020F0502020204030204" pitchFamily="34" charset="0"/>
                <a:cs typeface="Calibri" panose="020F0502020204030204" pitchFamily="34" charset="0"/>
              </a:rPr>
              <a:t>10/10- </a:t>
            </a:r>
            <a:r>
              <a:rPr lang="en-US" sz="1800" dirty="0">
                <a:latin typeface="Calibri" panose="020F0502020204030204" pitchFamily="34" charset="0"/>
                <a:cs typeface="Calibri" panose="020F0502020204030204" pitchFamily="34" charset="0"/>
              </a:rPr>
              <a:t>Student vs. Faculty soccer game @5:10 p.m.</a:t>
            </a:r>
          </a:p>
          <a:p>
            <a:pPr marL="0" lvl="0" indent="-127000" algn="l" rtl="0">
              <a:lnSpc>
                <a:spcPct val="100000"/>
              </a:lnSpc>
              <a:spcBef>
                <a:spcPts val="0"/>
              </a:spcBef>
              <a:spcAft>
                <a:spcPts val="0"/>
              </a:spcAft>
              <a:buSzPts val="2000"/>
              <a:buChar char=" "/>
            </a:pPr>
            <a:r>
              <a:rPr lang="en-US" sz="1800" b="1" dirty="0">
                <a:latin typeface="Calibri" panose="020F0502020204030204" pitchFamily="34" charset="0"/>
                <a:cs typeface="Calibri" panose="020F0502020204030204" pitchFamily="34" charset="0"/>
              </a:rPr>
              <a:t>10/11-</a:t>
            </a:r>
            <a:r>
              <a:rPr lang="en-US" sz="1800" dirty="0">
                <a:latin typeface="Calibri" panose="020F0502020204030204" pitchFamily="34" charset="0"/>
                <a:cs typeface="Calibri" panose="020F0502020204030204" pitchFamily="34" charset="0"/>
              </a:rPr>
              <a:t>savor the flavor fall fiesta during connections</a:t>
            </a:r>
            <a:endParaRPr lang="en-US" sz="1800" b="1" dirty="0">
              <a:latin typeface="Calibri" panose="020F0502020204030204" pitchFamily="34" charset="0"/>
              <a:cs typeface="Calibri" panose="020F0502020204030204" pitchFamily="34" charset="0"/>
            </a:endParaRPr>
          </a:p>
          <a:p>
            <a:pPr marL="0" lvl="0" indent="-127000" algn="l" rtl="0">
              <a:lnSpc>
                <a:spcPct val="100000"/>
              </a:lnSpc>
              <a:spcBef>
                <a:spcPts val="0"/>
              </a:spcBef>
              <a:spcAft>
                <a:spcPts val="0"/>
              </a:spcAft>
              <a:buSzPts val="2000"/>
              <a:buChar char=" "/>
            </a:pPr>
            <a:r>
              <a:rPr lang="en-US" sz="1800" b="1" dirty="0">
                <a:latin typeface="Calibri" panose="020F0502020204030204" pitchFamily="34" charset="0"/>
                <a:cs typeface="Calibri" panose="020F0502020204030204" pitchFamily="34" charset="0"/>
              </a:rPr>
              <a:t>11/13</a:t>
            </a:r>
            <a:r>
              <a:rPr lang="en-US" sz="1800" dirty="0">
                <a:solidFill>
                  <a:schemeClr val="tx1"/>
                </a:solidFill>
                <a:latin typeface="Calibri" panose="020F0502020204030204" pitchFamily="34" charset="0"/>
                <a:cs typeface="Calibri" panose="020F0502020204030204" pitchFamily="34" charset="0"/>
              </a:rPr>
              <a:t> – Go Team Meeting</a:t>
            </a:r>
            <a:endParaRPr lang="en-US" sz="1800" i="0" u="none" strike="noStrike" dirty="0">
              <a:solidFill>
                <a:schemeClr val="tx1"/>
              </a:solidFill>
              <a:effectLst/>
              <a:latin typeface="Calibri" panose="020F0502020204030204" pitchFamily="34" charset="0"/>
              <a:cs typeface="Calibri" panose="020F0502020204030204" pitchFamily="34" charset="0"/>
            </a:endParaRPr>
          </a:p>
          <a:p>
            <a:pPr marL="0" lvl="0" indent="-127000" algn="l" rtl="0">
              <a:lnSpc>
                <a:spcPct val="100000"/>
              </a:lnSpc>
              <a:spcBef>
                <a:spcPts val="0"/>
              </a:spcBef>
              <a:spcAft>
                <a:spcPts val="0"/>
              </a:spcAft>
              <a:buSzPts val="2000"/>
              <a:buChar char=" "/>
            </a:pPr>
            <a:r>
              <a:rPr lang="en-US" sz="1800" b="1" i="0" u="none" strike="noStrike" dirty="0">
                <a:solidFill>
                  <a:srgbClr val="000000"/>
                </a:solidFill>
                <a:effectLst/>
                <a:latin typeface="Calibri" panose="020F0502020204030204" pitchFamily="34" charset="0"/>
                <a:cs typeface="Calibri" panose="020F0502020204030204" pitchFamily="34" charset="0"/>
              </a:rPr>
              <a:t>11/15</a:t>
            </a:r>
            <a:r>
              <a:rPr lang="en-US" sz="1800" b="0" i="0" u="none" strike="noStrike" dirty="0">
                <a:solidFill>
                  <a:srgbClr val="000000"/>
                </a:solidFill>
                <a:effectLst/>
                <a:latin typeface="Calibri" panose="020F0502020204030204" pitchFamily="34" charset="0"/>
                <a:cs typeface="Calibri" panose="020F0502020204030204" pitchFamily="34" charset="0"/>
              </a:rPr>
              <a:t> - Coffee &amp; Conversation w/Principal Garlington in Media Center, 9:45am</a:t>
            </a:r>
            <a:endParaRPr lang="en-US" sz="1800" dirty="0">
              <a:latin typeface="Calibri" panose="020F0502020204030204" pitchFamily="34" charset="0"/>
              <a:cs typeface="Calibri" panose="020F0502020204030204" pitchFamily="34" charset="0"/>
            </a:endParaRPr>
          </a:p>
          <a:p>
            <a:pPr marL="0" lvl="0" indent="-127000" algn="l" rtl="0">
              <a:lnSpc>
                <a:spcPct val="100000"/>
              </a:lnSpc>
              <a:spcBef>
                <a:spcPts val="0"/>
              </a:spcBef>
              <a:spcAft>
                <a:spcPts val="0"/>
              </a:spcAft>
              <a:buSzPts val="2000"/>
              <a:buChar char=" "/>
            </a:pPr>
            <a:r>
              <a:rPr lang="en-US" sz="1800" b="1" dirty="0">
                <a:solidFill>
                  <a:schemeClr val="tx1"/>
                </a:solidFill>
                <a:latin typeface="Calibri" panose="020F0502020204030204" pitchFamily="34" charset="0"/>
                <a:cs typeface="Calibri" panose="020F0502020204030204" pitchFamily="34" charset="0"/>
              </a:rPr>
              <a:t>11/17</a:t>
            </a:r>
            <a:r>
              <a:rPr lang="en-US" sz="1800" dirty="0">
                <a:solidFill>
                  <a:schemeClr val="tx1"/>
                </a:solidFill>
                <a:latin typeface="Calibri" panose="020F0502020204030204" pitchFamily="34" charset="0"/>
                <a:cs typeface="Calibri" panose="020F0502020204030204" pitchFamily="34" charset="0"/>
              </a:rPr>
              <a:t> – “Muffins for Moms” Drive-up Event via Bus Lane, 9:30am-10:30am</a:t>
            </a:r>
          </a:p>
          <a:p>
            <a:pPr marL="0" lvl="0" indent="-127000" algn="l" rtl="0">
              <a:lnSpc>
                <a:spcPct val="100000"/>
              </a:lnSpc>
              <a:spcBef>
                <a:spcPts val="0"/>
              </a:spcBef>
              <a:spcAft>
                <a:spcPts val="0"/>
              </a:spcAft>
              <a:buSzPts val="2000"/>
              <a:buChar char=" "/>
            </a:pPr>
            <a:r>
              <a:rPr lang="en-US" sz="1800" b="1" i="0" u="none" strike="noStrike" dirty="0">
                <a:solidFill>
                  <a:srgbClr val="000000"/>
                </a:solidFill>
                <a:effectLst/>
                <a:latin typeface="Calibri" panose="020F0502020204030204" pitchFamily="34" charset="0"/>
                <a:cs typeface="Calibri" panose="020F0502020204030204" pitchFamily="34" charset="0"/>
              </a:rPr>
              <a:t>TBD</a:t>
            </a:r>
            <a:r>
              <a:rPr lang="en-US" sz="1800" b="0" i="0" u="none" strike="noStrike" dirty="0">
                <a:solidFill>
                  <a:srgbClr val="000000"/>
                </a:solidFill>
                <a:effectLst/>
                <a:latin typeface="Calibri" panose="020F0502020204030204" pitchFamily="34" charset="0"/>
                <a:cs typeface="Calibri" panose="020F0502020204030204" pitchFamily="34" charset="0"/>
              </a:rPr>
              <a:t> - Winter Holiday Program</a:t>
            </a:r>
            <a:r>
              <a:rPr lang="en-US" sz="1800" dirty="0">
                <a:latin typeface="Calibri" panose="020F0502020204030204" pitchFamily="34" charset="0"/>
                <a:cs typeface="Calibri" panose="020F0502020204030204" pitchFamily="34" charset="0"/>
              </a:rPr>
              <a:t> </a:t>
            </a:r>
          </a:p>
          <a:p>
            <a:pPr marL="0" lvl="0" indent="-127000" algn="l" rtl="0">
              <a:lnSpc>
                <a:spcPct val="100000"/>
              </a:lnSpc>
              <a:spcBef>
                <a:spcPts val="0"/>
              </a:spcBef>
              <a:spcAft>
                <a:spcPts val="0"/>
              </a:spcAft>
              <a:buSzPts val="2000"/>
              <a:buChar char=" "/>
            </a:pPr>
            <a:r>
              <a:rPr lang="en-US" sz="1800" b="1" dirty="0">
                <a:solidFill>
                  <a:schemeClr val="tx1"/>
                </a:solidFill>
                <a:latin typeface="Calibri" panose="020F0502020204030204" pitchFamily="34" charset="0"/>
                <a:cs typeface="Calibri" panose="020F0502020204030204" pitchFamily="34" charset="0"/>
              </a:rPr>
              <a:t>12/04</a:t>
            </a:r>
            <a:r>
              <a:rPr lang="en-US" sz="1800" dirty="0">
                <a:solidFill>
                  <a:schemeClr val="tx1"/>
                </a:solidFill>
                <a:latin typeface="Calibri" panose="020F0502020204030204" pitchFamily="34" charset="0"/>
                <a:cs typeface="Calibri" panose="020F0502020204030204" pitchFamily="34" charset="0"/>
              </a:rPr>
              <a:t>-Go Team Meeting</a:t>
            </a:r>
          </a:p>
          <a:p>
            <a:pPr marL="0" lvl="0" indent="-127000" algn="l" rtl="0">
              <a:lnSpc>
                <a:spcPct val="100000"/>
              </a:lnSpc>
              <a:spcBef>
                <a:spcPts val="0"/>
              </a:spcBef>
              <a:spcAft>
                <a:spcPts val="0"/>
              </a:spcAft>
              <a:buSzPts val="2000"/>
              <a:buChar char=" "/>
            </a:pPr>
            <a:r>
              <a:rPr lang="en-US" sz="1800" b="1" dirty="0">
                <a:solidFill>
                  <a:schemeClr val="tx1"/>
                </a:solidFill>
                <a:latin typeface="Calibri" panose="020F0502020204030204" pitchFamily="34" charset="0"/>
                <a:cs typeface="Calibri" panose="020F0502020204030204" pitchFamily="34" charset="0"/>
              </a:rPr>
              <a:t>12/15</a:t>
            </a:r>
            <a:r>
              <a:rPr lang="en-US" sz="1800" dirty="0">
                <a:solidFill>
                  <a:schemeClr val="tx1"/>
                </a:solidFill>
                <a:latin typeface="Calibri" panose="020F0502020204030204" pitchFamily="34" charset="0"/>
                <a:cs typeface="Calibri" panose="020F0502020204030204" pitchFamily="34" charset="0"/>
              </a:rPr>
              <a:t> – “Doughnuts for Dads” Drive-up Event via Bus Lane, 9:30am-10:30am</a:t>
            </a:r>
            <a:endParaRPr lang="en-US" sz="1800" dirty="0">
              <a:latin typeface="Calibri" panose="020F0502020204030204" pitchFamily="34" charset="0"/>
              <a:cs typeface="Calibri" panose="020F0502020204030204" pitchFamily="34" charset="0"/>
            </a:endParaRPr>
          </a:p>
          <a:p>
            <a:pPr marL="0" lvl="0" indent="-127000" algn="l" rtl="0">
              <a:lnSpc>
                <a:spcPct val="100000"/>
              </a:lnSpc>
              <a:spcBef>
                <a:spcPts val="0"/>
              </a:spcBef>
              <a:spcAft>
                <a:spcPts val="0"/>
              </a:spcAft>
              <a:buSzPts val="2000"/>
              <a:buChar char=" "/>
            </a:pPr>
            <a:r>
              <a:rPr lang="en-US" dirty="0"/>
              <a:t> </a:t>
            </a:r>
            <a:endParaRPr lang="en-US" dirty="0">
              <a:solidFill>
                <a:schemeClr val="tx1"/>
              </a:solidFill>
              <a:latin typeface="docs-Calibri"/>
              <a:ea typeface="Century Gothic"/>
              <a:cs typeface="Century Gothic"/>
              <a:sym typeface="Century Gothic"/>
            </a:endParaRPr>
          </a:p>
          <a:p>
            <a:pPr marL="0" lvl="0" indent="-127000" algn="l" rtl="0">
              <a:lnSpc>
                <a:spcPct val="100000"/>
              </a:lnSpc>
              <a:spcBef>
                <a:spcPts val="0"/>
              </a:spcBef>
              <a:spcAft>
                <a:spcPts val="0"/>
              </a:spcAft>
              <a:buSzPts val="2000"/>
              <a:buChar char=" "/>
            </a:pPr>
            <a:endParaRPr dirty="0">
              <a:latin typeface="Century Gothic"/>
              <a:ea typeface="Century Gothic"/>
              <a:cs typeface="Century Gothic"/>
              <a:sym typeface="Century Gothic"/>
            </a:endParaRPr>
          </a:p>
          <a:p>
            <a:pPr marL="91440" lvl="0" indent="0" algn="l" rtl="0">
              <a:lnSpc>
                <a:spcPct val="100000"/>
              </a:lnSpc>
              <a:spcBef>
                <a:spcPts val="1400"/>
              </a:spcBef>
              <a:spcAft>
                <a:spcPts val="0"/>
              </a:spcAft>
              <a:buSzPts val="2000"/>
              <a:buNone/>
            </a:pPr>
            <a:endParaRPr dirty="0">
              <a:latin typeface="Century Gothic"/>
              <a:ea typeface="Century Gothic"/>
              <a:cs typeface="Century Gothic"/>
              <a:sym typeface="Century Gothic"/>
            </a:endParaRPr>
          </a:p>
          <a:p>
            <a:pPr marL="91440" lvl="0" indent="0" algn="l" rtl="0">
              <a:lnSpc>
                <a:spcPct val="90000"/>
              </a:lnSpc>
              <a:spcBef>
                <a:spcPts val="1400"/>
              </a:spcBef>
              <a:spcAft>
                <a:spcPts val="0"/>
              </a:spcAft>
              <a:buSzPts val="2000"/>
              <a:buNone/>
            </a:pPr>
            <a:endParaRPr dirty="0">
              <a:latin typeface="Century Gothic"/>
              <a:ea typeface="Century Gothic"/>
              <a:cs typeface="Century Gothic"/>
              <a:sym typeface="Century Gothic"/>
            </a:endParaRPr>
          </a:p>
        </p:txBody>
      </p:sp>
      <p:sp>
        <p:nvSpPr>
          <p:cNvPr id="210" name="Google Shape;210;p8"/>
          <p:cNvSpPr/>
          <p:nvPr/>
        </p:nvSpPr>
        <p:spPr>
          <a:xfrm>
            <a:off x="679180" y="5629211"/>
            <a:ext cx="10120603" cy="840190"/>
          </a:xfrm>
          <a:prstGeom prst="rect">
            <a:avLst/>
          </a:prstGeom>
          <a:noFill/>
          <a:ln>
            <a:noFill/>
          </a:ln>
        </p:spPr>
        <p:txBody>
          <a:bodyPr spcFirstLastPara="1" wrap="square" lIns="91425" tIns="45700" rIns="91425" bIns="45700" anchor="t" anchorCtr="0">
            <a:spAutoFit/>
          </a:bodyPr>
          <a:lstStyle/>
          <a:p>
            <a:pPr marL="91440" marR="0" lvl="0" indent="-127000" algn="ctr" rtl="0">
              <a:lnSpc>
                <a:spcPct val="90000"/>
              </a:lnSpc>
              <a:spcBef>
                <a:spcPts val="0"/>
              </a:spcBef>
              <a:spcAft>
                <a:spcPts val="0"/>
              </a:spcAft>
              <a:buClr>
                <a:srgbClr val="29424D"/>
              </a:buClr>
              <a:buSzPts val="2000"/>
              <a:buFont typeface="Century Gothic"/>
              <a:buChar char=" "/>
            </a:pPr>
            <a:r>
              <a:rPr lang="en-US" sz="1800" b="1" i="0" u="none" strike="noStrike" cap="none" dirty="0">
                <a:solidFill>
                  <a:srgbClr val="29424D"/>
                </a:solidFill>
                <a:latin typeface="Century Gothic"/>
                <a:ea typeface="Century Gothic"/>
                <a:cs typeface="Century Gothic"/>
                <a:sym typeface="Century Gothic"/>
              </a:rPr>
              <a:t>Parents and families, we look forward to you joining us for these opportunities and events. If you are interested in getting involved, please reach out to </a:t>
            </a:r>
            <a:r>
              <a:rPr lang="en-US" b="1" dirty="0">
                <a:solidFill>
                  <a:srgbClr val="29424D"/>
                </a:solidFill>
                <a:latin typeface="Century Gothic"/>
                <a:ea typeface="Century Gothic"/>
                <a:cs typeface="Century Gothic"/>
                <a:sym typeface="Century Gothic"/>
              </a:rPr>
              <a:t>shayla.pryer@atlanta.k12.ga.us</a:t>
            </a:r>
            <a:endParaRPr sz="1800" b="1" i="0" u="none" strike="noStrike" cap="none" dirty="0">
              <a:solidFill>
                <a:srgbClr val="29424D"/>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80609A7A-671C-1DA9-7285-39A861AA105A}"/>
              </a:ext>
            </a:extLst>
          </p:cNvPr>
          <p:cNvSpPr txBox="1">
            <a:spLocks/>
          </p:cNvSpPr>
          <p:nvPr/>
        </p:nvSpPr>
        <p:spPr>
          <a:xfrm>
            <a:off x="140679" y="128832"/>
            <a:ext cx="11642614" cy="1163147"/>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L="342900" indent="-342900" algn="ctr">
              <a:spcBef>
                <a:spcPts val="1400"/>
              </a:spcBef>
            </a:pPr>
            <a:r>
              <a:rPr lang="en-US" sz="4800" b="1" dirty="0">
                <a:solidFill>
                  <a:srgbClr val="002060"/>
                </a:solidFill>
                <a:latin typeface="Bradley Hand ITC" panose="03070402050302030203" pitchFamily="66" charset="0"/>
              </a:rPr>
              <a:t>1</a:t>
            </a:r>
            <a:r>
              <a:rPr lang="en-US" sz="4800" b="1" baseline="30000" dirty="0">
                <a:solidFill>
                  <a:srgbClr val="002060"/>
                </a:solidFill>
                <a:latin typeface="Bradley Hand ITC" panose="03070402050302030203" pitchFamily="66" charset="0"/>
              </a:rPr>
              <a:t>st</a:t>
            </a:r>
            <a:r>
              <a:rPr lang="en-US" sz="4800" b="1" dirty="0">
                <a:solidFill>
                  <a:srgbClr val="002060"/>
                </a:solidFill>
                <a:latin typeface="Bradley Hand ITC" panose="03070402050302030203" pitchFamily="66" charset="0"/>
              </a:rPr>
              <a:t> Semester Parent/family engagement events</a:t>
            </a:r>
            <a:endParaRPr lang="en-US" sz="4800" dirty="0">
              <a:latin typeface="Bradley Hand ITC" panose="03070402050302030203"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title"/>
          </p:nvPr>
        </p:nvSpPr>
        <p:spPr>
          <a:xfrm>
            <a:off x="1818526" y="345908"/>
            <a:ext cx="8517276" cy="1000651"/>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b="1" dirty="0">
                <a:solidFill>
                  <a:srgbClr val="29424D"/>
                </a:solidFill>
                <a:latin typeface="Bradley Hand ITC" panose="03070402050302030203" pitchFamily="66" charset="0"/>
              </a:rPr>
              <a:t>QUESTIONS/Concerns</a:t>
            </a:r>
            <a:endParaRPr b="1" dirty="0">
              <a:solidFill>
                <a:srgbClr val="29424D"/>
              </a:solidFill>
              <a:latin typeface="Bradley Hand ITC" panose="03070402050302030203" pitchFamily="66" charset="0"/>
            </a:endParaRPr>
          </a:p>
        </p:txBody>
      </p:sp>
      <p:sp>
        <p:nvSpPr>
          <p:cNvPr id="216" name="Google Shape;216;p9"/>
          <p:cNvSpPr txBox="1">
            <a:spLocks noGrp="1"/>
          </p:cNvSpPr>
          <p:nvPr>
            <p:ph type="body" idx="1"/>
          </p:nvPr>
        </p:nvSpPr>
        <p:spPr>
          <a:xfrm>
            <a:off x="850556" y="4993241"/>
            <a:ext cx="9906000" cy="117761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sz="3600" b="1" dirty="0">
                <a:solidFill>
                  <a:schemeClr val="tx1"/>
                </a:solidFill>
                <a:latin typeface="Bradley Hand ITC" panose="03070402050302030203" pitchFamily="66" charset="0"/>
                <a:ea typeface="Century Gothic"/>
                <a:cs typeface="Century Gothic"/>
                <a:sym typeface="Century Gothic"/>
              </a:rPr>
              <a:t>THANK YOU FOR ATTENDING!</a:t>
            </a:r>
            <a:endParaRPr sz="3600" b="1" dirty="0">
              <a:solidFill>
                <a:schemeClr val="tx1"/>
              </a:solidFill>
              <a:latin typeface="Bradley Hand ITC" panose="03070402050302030203" pitchFamily="66" charset="0"/>
            </a:endParaRPr>
          </a:p>
          <a:p>
            <a:pPr marL="0" lvl="0" indent="0" algn="ctr" rtl="0">
              <a:lnSpc>
                <a:spcPct val="90000"/>
              </a:lnSpc>
              <a:spcBef>
                <a:spcPts val="0"/>
              </a:spcBef>
              <a:spcAft>
                <a:spcPts val="0"/>
              </a:spcAft>
              <a:buSzPts val="2400"/>
              <a:buNone/>
            </a:pPr>
            <a:endParaRPr lang="en-US" sz="1800" b="1" dirty="0">
              <a:solidFill>
                <a:srgbClr val="FFFF00"/>
              </a:solidFill>
              <a:latin typeface="Bradley Hand ITC" panose="03070402050302030203" pitchFamily="66" charset="0"/>
            </a:endParaRPr>
          </a:p>
          <a:p>
            <a:pPr marL="0" lvl="0" indent="0" algn="ctr" rtl="0">
              <a:lnSpc>
                <a:spcPct val="90000"/>
              </a:lnSpc>
              <a:spcBef>
                <a:spcPts val="0"/>
              </a:spcBef>
              <a:spcAft>
                <a:spcPts val="0"/>
              </a:spcAft>
              <a:buSzPts val="2400"/>
              <a:buNone/>
            </a:pPr>
            <a:r>
              <a:rPr lang="en-US" sz="2800" b="1" dirty="0">
                <a:solidFill>
                  <a:srgbClr val="FFFF00"/>
                </a:solidFill>
                <a:latin typeface="Bradley Hand ITC" panose="03070402050302030203" pitchFamily="66" charset="0"/>
              </a:rPr>
              <a:t>REMEMBER TO </a:t>
            </a:r>
            <a:r>
              <a:rPr lang="en-US" sz="2800" b="1" dirty="0">
                <a:solidFill>
                  <a:srgbClr val="FFFF00"/>
                </a:solidFill>
                <a:latin typeface="Bradley Hand ITC" panose="03070402050302030203" pitchFamily="66" charset="0"/>
                <a:ea typeface="Century Gothic"/>
                <a:cs typeface="Century Gothic"/>
                <a:sym typeface="Century Gothic"/>
              </a:rPr>
              <a:t>SIGN IN &amp; OMPLETE OUR SURVEY!</a:t>
            </a:r>
            <a:endParaRPr sz="2800" b="1" dirty="0">
              <a:solidFill>
                <a:srgbClr val="FFFF00"/>
              </a:solidFill>
              <a:latin typeface="Bradley Hand ITC" panose="03070402050302030203" pitchFamily="66" charset="0"/>
              <a:ea typeface="Century Gothic"/>
              <a:cs typeface="Century Gothic"/>
              <a:sym typeface="Century Gothic"/>
            </a:endParaRPr>
          </a:p>
        </p:txBody>
      </p:sp>
      <p:sp>
        <p:nvSpPr>
          <p:cNvPr id="218" name="Google Shape;218;p9"/>
          <p:cNvSpPr/>
          <p:nvPr/>
        </p:nvSpPr>
        <p:spPr>
          <a:xfrm flipH="1">
            <a:off x="4592212" y="1242590"/>
            <a:ext cx="2422688" cy="967773"/>
          </a:xfrm>
          <a:prstGeom prst="wedgeRoundRectCallout">
            <a:avLst>
              <a:gd name="adj1" fmla="val -210"/>
              <a:gd name="adj2" fmla="val 96593"/>
              <a:gd name="adj3" fmla="val 16667"/>
            </a:avLst>
          </a:prstGeom>
          <a:solidFill>
            <a:schemeClr val="accent4"/>
          </a:solidFill>
          <a:ln w="19050" cap="rnd" cmpd="sng">
            <a:solidFill>
              <a:srgbClr val="4D7D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Give us your feedback!</a:t>
            </a:r>
            <a:endParaRPr sz="1800" b="0" i="0" u="none" strike="noStrike" cap="none" dirty="0">
              <a:solidFill>
                <a:schemeClr val="lt1"/>
              </a:solidFill>
              <a:latin typeface="Century Gothic"/>
              <a:ea typeface="Century Gothic"/>
              <a:cs typeface="Century Gothic"/>
              <a:sym typeface="Century Gothic"/>
            </a:endParaRPr>
          </a:p>
        </p:txBody>
      </p:sp>
      <p:sp>
        <p:nvSpPr>
          <p:cNvPr id="219" name="Google Shape;219;p9"/>
          <p:cNvSpPr/>
          <p:nvPr/>
        </p:nvSpPr>
        <p:spPr>
          <a:xfrm flipH="1">
            <a:off x="1053321" y="2820609"/>
            <a:ext cx="2422688" cy="967773"/>
          </a:xfrm>
          <a:prstGeom prst="wedgeRoundRectCallout">
            <a:avLst>
              <a:gd name="adj1" fmla="val -62467"/>
              <a:gd name="adj2" fmla="val 79060"/>
              <a:gd name="adj3" fmla="val 16667"/>
            </a:avLst>
          </a:prstGeom>
          <a:solidFill>
            <a:schemeClr val="accent2"/>
          </a:solidFill>
          <a:ln w="19050" cap="rnd" cmpd="sng">
            <a:solidFill>
              <a:srgbClr val="AA48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How can we help?</a:t>
            </a:r>
            <a:endParaRPr sz="1800" b="0" i="0" u="none" strike="noStrike" cap="none" dirty="0">
              <a:solidFill>
                <a:schemeClr val="lt1"/>
              </a:solidFill>
              <a:latin typeface="Century Gothic"/>
              <a:ea typeface="Century Gothic"/>
              <a:cs typeface="Century Gothic"/>
              <a:sym typeface="Century Gothic"/>
            </a:endParaRPr>
          </a:p>
        </p:txBody>
      </p:sp>
      <p:sp>
        <p:nvSpPr>
          <p:cNvPr id="221" name="Google Shape;221;p9"/>
          <p:cNvSpPr/>
          <p:nvPr/>
        </p:nvSpPr>
        <p:spPr>
          <a:xfrm flipH="1">
            <a:off x="8200791" y="2820608"/>
            <a:ext cx="2422688" cy="967773"/>
          </a:xfrm>
          <a:prstGeom prst="wedgeRoundRectCallout">
            <a:avLst>
              <a:gd name="adj1" fmla="val -210"/>
              <a:gd name="adj2" fmla="val 100489"/>
              <a:gd name="adj3" fmla="val 16667"/>
            </a:avLst>
          </a:prstGeom>
          <a:solidFill>
            <a:srgbClr val="B0B0B0"/>
          </a:solidFill>
          <a:ln w="19050" cap="rnd" cmpd="sng">
            <a:solidFill>
              <a:srgbClr val="0A1D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Do you have any questions?</a:t>
            </a:r>
            <a:endParaRPr sz="1800" b="0" i="0" u="none" strike="noStrike" cap="none" dirty="0">
              <a:solidFill>
                <a:schemeClr val="lt1"/>
              </a:solidFill>
              <a:latin typeface="Century Gothic"/>
              <a:ea typeface="Century Gothic"/>
              <a:cs typeface="Century Gothic"/>
              <a:sym typeface="Century Gothic"/>
            </a:endParaRPr>
          </a:p>
        </p:txBody>
      </p:sp>
      <p:pic>
        <p:nvPicPr>
          <p:cNvPr id="4" name="Picture 3" descr="A qr code on a white background&#10;&#10;Description automatically generated">
            <a:extLst>
              <a:ext uri="{FF2B5EF4-FFF2-40B4-BE49-F238E27FC236}">
                <a16:creationId xmlns:a16="http://schemas.microsoft.com/office/drawing/2014/main" id="{0CD4C20D-08E0-5237-11AA-18F5ACDF3D83}"/>
              </a:ext>
            </a:extLst>
          </p:cNvPr>
          <p:cNvPicPr>
            <a:picLocks noChangeAspect="1"/>
          </p:cNvPicPr>
          <p:nvPr/>
        </p:nvPicPr>
        <p:blipFill>
          <a:blip r:embed="rId3"/>
          <a:stretch>
            <a:fillRect/>
          </a:stretch>
        </p:blipFill>
        <p:spPr>
          <a:xfrm>
            <a:off x="4714214" y="2692555"/>
            <a:ext cx="2300686" cy="23006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9"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7"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7807E92-CAED-274B-F68D-AD11E8B2C206}"/>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8000" dirty="0"/>
              <a:t>Sign -In</a:t>
            </a:r>
          </a:p>
        </p:txBody>
      </p:sp>
      <p:pic>
        <p:nvPicPr>
          <p:cNvPr id="5" name="Content Placeholder 4" descr="A qr code on a white background&#10;&#10;Description automatically generated">
            <a:extLst>
              <a:ext uri="{FF2B5EF4-FFF2-40B4-BE49-F238E27FC236}">
                <a16:creationId xmlns:a16="http://schemas.microsoft.com/office/drawing/2014/main" id="{DC770FB5-FFF7-D62C-EF13-1DC04B393EE7}"/>
              </a:ext>
            </a:extLst>
          </p:cNvPr>
          <p:cNvPicPr>
            <a:picLocks noGrp="1" noChangeAspect="1"/>
          </p:cNvPicPr>
          <p:nvPr>
            <p:ph sz="quarter" idx="13"/>
          </p:nvPr>
        </p:nvPicPr>
        <p:blipFill>
          <a:blip r:embed="rId4"/>
          <a:srcRect t="2483"/>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49"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7792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24455" y="93268"/>
            <a:ext cx="3526304" cy="6902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9424D"/>
              </a:buClr>
              <a:buSzPts val="4200"/>
              <a:buFont typeface="Century Gothic"/>
              <a:buNone/>
            </a:pPr>
            <a:r>
              <a:rPr lang="en-US" b="1" dirty="0">
                <a:solidFill>
                  <a:srgbClr val="29424D"/>
                </a:solidFill>
                <a:latin typeface="Bradley Hand ITC" panose="03070402050302030203" pitchFamily="66" charset="0"/>
              </a:rPr>
              <a:t>AGENDA</a:t>
            </a:r>
            <a:endParaRPr b="1" dirty="0">
              <a:solidFill>
                <a:srgbClr val="29424D"/>
              </a:solidFill>
              <a:latin typeface="Bradley Hand ITC" panose="03070402050302030203" pitchFamily="66" charset="0"/>
            </a:endParaRPr>
          </a:p>
        </p:txBody>
      </p:sp>
      <p:sp>
        <p:nvSpPr>
          <p:cNvPr id="161" name="Google Shape;161;p2"/>
          <p:cNvSpPr txBox="1">
            <a:spLocks noGrp="1"/>
          </p:cNvSpPr>
          <p:nvPr>
            <p:ph type="body" idx="1"/>
          </p:nvPr>
        </p:nvSpPr>
        <p:spPr>
          <a:xfrm>
            <a:off x="0" y="783550"/>
            <a:ext cx="8578920" cy="4785043"/>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ct val="80000"/>
              <a:buNone/>
            </a:pPr>
            <a:r>
              <a:rPr lang="en-US" sz="2200" dirty="0">
                <a:solidFill>
                  <a:srgbClr val="C00000"/>
                </a:solidFill>
                <a:latin typeface="Candara" panose="020E0502030303020204" pitchFamily="34" charset="0"/>
                <a:cs typeface="Calibri Light" panose="020F0302020204030204" pitchFamily="34" charset="0"/>
              </a:rPr>
              <a:t>Sign-In /Introductions</a:t>
            </a:r>
            <a:endParaRPr sz="2200" dirty="0">
              <a:solidFill>
                <a:srgbClr val="C00000"/>
              </a:solidFill>
              <a:latin typeface="Candara" panose="020E0502030303020204" pitchFamily="34" charset="0"/>
              <a:cs typeface="Calibri Light" panose="020F0302020204030204" pitchFamily="34" charset="0"/>
            </a:endParaRPr>
          </a:p>
          <a:p>
            <a:pPr marL="800100" lvl="1" indent="0">
              <a:lnSpc>
                <a:spcPct val="100000"/>
              </a:lnSpc>
              <a:spcBef>
                <a:spcPts val="0"/>
              </a:spcBef>
              <a:buSzPct val="79999"/>
              <a:buNone/>
            </a:pPr>
            <a:r>
              <a:rPr lang="en-US" sz="1900" cap="none" dirty="0">
                <a:latin typeface="Candara" panose="020E0502030303020204" pitchFamily="34" charset="0"/>
                <a:cs typeface="Calibri Light" panose="020F0302020204030204" pitchFamily="34" charset="0"/>
              </a:rPr>
              <a:t>Ronald Garlington, Principal</a:t>
            </a:r>
          </a:p>
          <a:p>
            <a:pPr marL="800100" lvl="1" indent="0">
              <a:lnSpc>
                <a:spcPct val="100000"/>
              </a:lnSpc>
              <a:spcBef>
                <a:spcPts val="0"/>
              </a:spcBef>
              <a:buSzPct val="79999"/>
              <a:buNone/>
            </a:pPr>
            <a:r>
              <a:rPr lang="en-US" sz="1900" cap="none" dirty="0">
                <a:latin typeface="Candara" panose="020E0502030303020204" pitchFamily="34" charset="0"/>
                <a:cs typeface="Calibri Light" panose="020F0302020204030204" pitchFamily="34" charset="0"/>
              </a:rPr>
              <a:t>Wanda Moore Williams, Asst. Principal @The DEN</a:t>
            </a:r>
          </a:p>
          <a:p>
            <a:pPr marL="800100" lvl="1" indent="0">
              <a:lnSpc>
                <a:spcPct val="100000"/>
              </a:lnSpc>
              <a:spcBef>
                <a:spcPts val="0"/>
              </a:spcBef>
              <a:buSzPct val="79999"/>
              <a:buNone/>
            </a:pPr>
            <a:r>
              <a:rPr lang="en-US" sz="1900" cap="none" dirty="0">
                <a:latin typeface="Candara" panose="020E0502030303020204" pitchFamily="34" charset="0"/>
                <a:cs typeface="Calibri Light" panose="020F0302020204030204" pitchFamily="34" charset="0"/>
              </a:rPr>
              <a:t>Shayla </a:t>
            </a:r>
            <a:r>
              <a:rPr lang="en-US" sz="1900" cap="none" dirty="0" err="1">
                <a:latin typeface="Candara" panose="020E0502030303020204" pitchFamily="34" charset="0"/>
                <a:cs typeface="Calibri Light" panose="020F0302020204030204" pitchFamily="34" charset="0"/>
              </a:rPr>
              <a:t>Pryer</a:t>
            </a:r>
            <a:r>
              <a:rPr lang="en-US" sz="1900" cap="none" dirty="0">
                <a:latin typeface="Candara" panose="020E0502030303020204" pitchFamily="34" charset="0"/>
                <a:cs typeface="Calibri Light" panose="020F0302020204030204" pitchFamily="34" charset="0"/>
              </a:rPr>
              <a:t>, Master Teacher Leader @The Den</a:t>
            </a:r>
          </a:p>
          <a:p>
            <a:pPr marL="342900" indent="0">
              <a:lnSpc>
                <a:spcPct val="100000"/>
              </a:lnSpc>
              <a:spcBef>
                <a:spcPts val="0"/>
              </a:spcBef>
              <a:buSzPct val="79999"/>
              <a:buNone/>
            </a:pPr>
            <a:r>
              <a:rPr lang="en-US" sz="2200" dirty="0">
                <a:solidFill>
                  <a:schemeClr val="accent1"/>
                </a:solidFill>
                <a:latin typeface="Candara" panose="020E0502030303020204" pitchFamily="34" charset="0"/>
                <a:cs typeface="Calibri Light" panose="020F0302020204030204" pitchFamily="34" charset="0"/>
              </a:rPr>
              <a:t>What You Need to Know About Title I</a:t>
            </a:r>
            <a:endParaRPr sz="2200" dirty="0">
              <a:latin typeface="Candara" panose="020E0502030303020204" pitchFamily="34" charset="0"/>
              <a:cs typeface="Calibri Light" panose="020F0302020204030204" pitchFamily="34" charset="0"/>
            </a:endParaRPr>
          </a:p>
          <a:p>
            <a:pPr marL="800100" lvl="1" indent="0">
              <a:lnSpc>
                <a:spcPct val="100000"/>
              </a:lnSpc>
              <a:spcBef>
                <a:spcPts val="0"/>
              </a:spcBef>
              <a:buSzPct val="79999"/>
              <a:buNone/>
            </a:pPr>
            <a:r>
              <a:rPr lang="en-US" cap="none" dirty="0">
                <a:latin typeface="Candara" panose="020E0502030303020204" pitchFamily="34" charset="0"/>
                <a:cs typeface="Calibri Light" panose="020F0302020204030204" pitchFamily="34" charset="0"/>
              </a:rPr>
              <a:t>What is Title 1?</a:t>
            </a:r>
          </a:p>
          <a:p>
            <a:pPr marL="800100" lvl="1" indent="0">
              <a:lnSpc>
                <a:spcPct val="100000"/>
              </a:lnSpc>
              <a:spcBef>
                <a:spcPts val="0"/>
              </a:spcBef>
              <a:buSzPct val="79999"/>
              <a:buNone/>
            </a:pPr>
            <a:r>
              <a:rPr lang="en-US" cap="none" dirty="0">
                <a:latin typeface="Candara" panose="020E0502030303020204" pitchFamily="34" charset="0"/>
                <a:cs typeface="Calibri Light" panose="020F0302020204030204" pitchFamily="34" charset="0"/>
              </a:rPr>
              <a:t>What is the Schoolwide Improvement Plan (SIP) and what are the SIP goals? </a:t>
            </a:r>
          </a:p>
          <a:p>
            <a:pPr marL="800100" lvl="1" indent="0">
              <a:lnSpc>
                <a:spcPct val="100000"/>
              </a:lnSpc>
              <a:spcBef>
                <a:spcPts val="0"/>
              </a:spcBef>
              <a:buSzPct val="79999"/>
              <a:buNone/>
            </a:pPr>
            <a:r>
              <a:rPr lang="en-US" cap="none" dirty="0">
                <a:solidFill>
                  <a:schemeClr val="tx2"/>
                </a:solidFill>
                <a:latin typeface="Candara" panose="020E0502030303020204" pitchFamily="34" charset="0"/>
                <a:cs typeface="Calibri Light" panose="020F0302020204030204" pitchFamily="34" charset="0"/>
              </a:rPr>
              <a:t>What curriculum does our school use?</a:t>
            </a:r>
          </a:p>
          <a:p>
            <a:pPr marL="800100" lvl="1" indent="0">
              <a:lnSpc>
                <a:spcPct val="100000"/>
              </a:lnSpc>
              <a:spcBef>
                <a:spcPts val="0"/>
              </a:spcBef>
              <a:buSzPct val="79999"/>
              <a:buNone/>
            </a:pPr>
            <a:r>
              <a:rPr lang="en-US" cap="none" dirty="0">
                <a:latin typeface="Candara" panose="020E0502030303020204" pitchFamily="34" charset="0"/>
                <a:cs typeface="Calibri Light" panose="020F0302020204030204" pitchFamily="34" charset="0"/>
              </a:rPr>
              <a:t>What tests will my child take?</a:t>
            </a:r>
          </a:p>
          <a:p>
            <a:pPr marL="342900" lvl="0" indent="0" algn="l" rtl="0">
              <a:lnSpc>
                <a:spcPct val="100000"/>
              </a:lnSpc>
              <a:spcBef>
                <a:spcPts val="0"/>
              </a:spcBef>
              <a:spcAft>
                <a:spcPts val="0"/>
              </a:spcAft>
              <a:buSzPct val="80000"/>
              <a:buNone/>
            </a:pPr>
            <a:r>
              <a:rPr lang="en-US" sz="2200" dirty="0">
                <a:solidFill>
                  <a:schemeClr val="accent1"/>
                </a:solidFill>
                <a:latin typeface="Candara" panose="020E0502030303020204" pitchFamily="34" charset="0"/>
                <a:cs typeface="Calibri Light" panose="020F0302020204030204" pitchFamily="34" charset="0"/>
              </a:rPr>
              <a:t>Parent and Family Engagement</a:t>
            </a:r>
            <a:endParaRPr sz="2200" dirty="0">
              <a:latin typeface="Candara" panose="020E0502030303020204" pitchFamily="34" charset="0"/>
              <a:cs typeface="Calibri Light" panose="020F0302020204030204" pitchFamily="34" charset="0"/>
            </a:endParaRPr>
          </a:p>
          <a:p>
            <a:pPr marL="800100" lvl="1" indent="0" algn="l" rtl="0">
              <a:lnSpc>
                <a:spcPct val="100000"/>
              </a:lnSpc>
              <a:spcBef>
                <a:spcPts val="0"/>
              </a:spcBef>
              <a:spcAft>
                <a:spcPts val="0"/>
              </a:spcAft>
              <a:buSzPct val="79999"/>
              <a:buNone/>
            </a:pPr>
            <a:r>
              <a:rPr lang="en-US" cap="none" dirty="0">
                <a:latin typeface="Candara" panose="020E0502030303020204" pitchFamily="34" charset="0"/>
                <a:cs typeface="Calibri Light" panose="020F0302020204030204" pitchFamily="34" charset="0"/>
              </a:rPr>
              <a:t>How Will We Communicate And Partner With Families?</a:t>
            </a:r>
          </a:p>
          <a:p>
            <a:pPr marL="800100" lvl="1" indent="0" algn="l" rtl="0">
              <a:lnSpc>
                <a:spcPct val="100000"/>
              </a:lnSpc>
              <a:spcBef>
                <a:spcPts val="0"/>
              </a:spcBef>
              <a:spcAft>
                <a:spcPts val="0"/>
              </a:spcAft>
              <a:buSzPct val="79999"/>
              <a:buNone/>
            </a:pPr>
            <a:r>
              <a:rPr lang="en-US" cap="none" dirty="0">
                <a:latin typeface="Candara" panose="020E0502030303020204" pitchFamily="34" charset="0"/>
                <a:cs typeface="Calibri Light" panose="020F0302020204030204" pitchFamily="34" charset="0"/>
              </a:rPr>
              <a:t>What Is The School-parent Compact?</a:t>
            </a:r>
          </a:p>
          <a:p>
            <a:pPr marL="800100" lvl="1" indent="0" algn="l" rtl="0">
              <a:lnSpc>
                <a:spcPct val="100000"/>
              </a:lnSpc>
              <a:spcBef>
                <a:spcPts val="0"/>
              </a:spcBef>
              <a:spcAft>
                <a:spcPts val="0"/>
              </a:spcAft>
              <a:buSzPct val="79999"/>
              <a:buNone/>
            </a:pPr>
            <a:r>
              <a:rPr lang="en-US" cap="none" dirty="0">
                <a:latin typeface="Candara" panose="020E0502030303020204" pitchFamily="34" charset="0"/>
                <a:cs typeface="Calibri Light" panose="020F0302020204030204" pitchFamily="34" charset="0"/>
              </a:rPr>
              <a:t>What Is The School Parent And Family Engagement Plan?</a:t>
            </a:r>
          </a:p>
          <a:p>
            <a:pPr marL="800100" lvl="1" indent="0" algn="l" rtl="0">
              <a:lnSpc>
                <a:spcPct val="100000"/>
              </a:lnSpc>
              <a:spcBef>
                <a:spcPts val="0"/>
              </a:spcBef>
              <a:spcAft>
                <a:spcPts val="0"/>
              </a:spcAft>
              <a:buSzPct val="79999"/>
              <a:buNone/>
            </a:pPr>
            <a:r>
              <a:rPr lang="en-US" cap="none" dirty="0">
                <a:latin typeface="Candara" panose="020E0502030303020204" pitchFamily="34" charset="0"/>
                <a:cs typeface="Calibri Light" panose="020F0302020204030204" pitchFamily="34" charset="0"/>
              </a:rPr>
              <a:t>What Is The District Parent And Family Engagement Statement?</a:t>
            </a:r>
          </a:p>
          <a:p>
            <a:pPr marL="800100" lvl="1" indent="0" algn="l" rtl="0">
              <a:lnSpc>
                <a:spcPct val="100000"/>
              </a:lnSpc>
              <a:spcBef>
                <a:spcPts val="0"/>
              </a:spcBef>
              <a:spcAft>
                <a:spcPts val="0"/>
              </a:spcAft>
              <a:buSzPct val="79999"/>
              <a:buNone/>
            </a:pPr>
            <a:r>
              <a:rPr lang="en-US" cap="none" dirty="0">
                <a:latin typeface="Candara" panose="020E0502030303020204" pitchFamily="34" charset="0"/>
                <a:cs typeface="Calibri Light" panose="020F0302020204030204" pitchFamily="34" charset="0"/>
              </a:rPr>
              <a:t>What Opportunities And Events Will The School Offer Students &amp; Parents?</a:t>
            </a:r>
          </a:p>
          <a:p>
            <a:pPr marL="342900" indent="0">
              <a:lnSpc>
                <a:spcPct val="100000"/>
              </a:lnSpc>
              <a:spcBef>
                <a:spcPts val="0"/>
              </a:spcBef>
              <a:buSzPct val="79999"/>
              <a:buNone/>
            </a:pPr>
            <a:r>
              <a:rPr lang="en-US" sz="2200" dirty="0">
                <a:solidFill>
                  <a:schemeClr val="accent1"/>
                </a:solidFill>
                <a:latin typeface="Candara" panose="020E0502030303020204" pitchFamily="34" charset="0"/>
                <a:cs typeface="Calibri Light" panose="020F0302020204030204" pitchFamily="34" charset="0"/>
              </a:rPr>
              <a:t>Closing</a:t>
            </a:r>
            <a:r>
              <a:rPr lang="en-US" dirty="0">
                <a:solidFill>
                  <a:schemeClr val="accent1"/>
                </a:solidFill>
                <a:latin typeface="Candara" panose="020E0502030303020204" pitchFamily="34" charset="0"/>
                <a:cs typeface="Calibri Light" panose="020F0302020204030204" pitchFamily="34" charset="0"/>
              </a:rPr>
              <a:t> </a:t>
            </a:r>
            <a:endParaRPr dirty="0">
              <a:latin typeface="Candara" panose="020E0502030303020204" pitchFamily="34" charset="0"/>
              <a:cs typeface="Calibri Light" panose="020F0302020204030204" pitchFamily="34" charset="0"/>
            </a:endParaRPr>
          </a:p>
        </p:txBody>
      </p:sp>
      <p:pic>
        <p:nvPicPr>
          <p:cNvPr id="162" name="Google Shape;162;p2" descr="Title I Schools - Title I Family Center"/>
          <p:cNvPicPr preferRelativeResize="0"/>
          <p:nvPr/>
        </p:nvPicPr>
        <p:blipFill rotWithShape="1">
          <a:blip r:embed="rId3">
            <a:alphaModFix/>
          </a:blip>
          <a:srcRect/>
          <a:stretch/>
        </p:blipFill>
        <p:spPr>
          <a:xfrm>
            <a:off x="7859730" y="93268"/>
            <a:ext cx="3707815" cy="22089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5225393" y="282701"/>
            <a:ext cx="5934508" cy="82600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sz="4800" b="1" dirty="0">
                <a:solidFill>
                  <a:srgbClr val="29424D"/>
                </a:solidFill>
                <a:latin typeface="Bradley Hand ITC" panose="03070402050302030203" pitchFamily="66" charset="0"/>
              </a:rPr>
              <a:t>What Is Title I ?</a:t>
            </a:r>
            <a:endParaRPr sz="4800" b="1" dirty="0">
              <a:solidFill>
                <a:srgbClr val="29424D"/>
              </a:solidFill>
              <a:latin typeface="Bradley Hand ITC" panose="03070402050302030203" pitchFamily="66" charset="0"/>
            </a:endParaRPr>
          </a:p>
        </p:txBody>
      </p:sp>
      <p:sp>
        <p:nvSpPr>
          <p:cNvPr id="169" name="Google Shape;169;p3"/>
          <p:cNvSpPr txBox="1">
            <a:spLocks noGrp="1"/>
          </p:cNvSpPr>
          <p:nvPr>
            <p:ph type="body" idx="1"/>
          </p:nvPr>
        </p:nvSpPr>
        <p:spPr>
          <a:xfrm>
            <a:off x="4798032" y="1108710"/>
            <a:ext cx="6513096" cy="443933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Arial"/>
              <a:buChar char="•"/>
            </a:pPr>
            <a:r>
              <a:rPr lang="en-US" sz="2000" cap="none" dirty="0">
                <a:latin typeface="Candara" panose="020E0502030303020204" pitchFamily="34" charset="0"/>
              </a:rPr>
              <a:t>Title 1 the largest federal aid program for public schools in the United States.  </a:t>
            </a:r>
          </a:p>
          <a:p>
            <a:pPr marL="342900" lvl="0" indent="-342900" algn="l" rtl="0">
              <a:spcBef>
                <a:spcPts val="1000"/>
              </a:spcBef>
              <a:spcAft>
                <a:spcPts val="0"/>
              </a:spcAft>
              <a:buSzPts val="1600"/>
              <a:buFont typeface="Arial"/>
              <a:buChar char="•"/>
            </a:pPr>
            <a:r>
              <a:rPr lang="en-US" sz="2000" cap="none" dirty="0">
                <a:latin typeface="Candara" panose="020E0502030303020204" pitchFamily="34" charset="0"/>
              </a:rPr>
              <a:t>Title 1 is designed  to support state and local school reform efforts tied to the challenging state academic standards to improving teaching and learning for students. </a:t>
            </a:r>
          </a:p>
          <a:p>
            <a:pPr marL="342900" lvl="0" indent="-342900" algn="l" rtl="0">
              <a:spcBef>
                <a:spcPts val="1000"/>
              </a:spcBef>
              <a:spcAft>
                <a:spcPts val="0"/>
              </a:spcAft>
              <a:buSzPts val="1600"/>
              <a:buFont typeface="Arial"/>
              <a:buChar char="•"/>
            </a:pPr>
            <a:r>
              <a:rPr lang="en-US" sz="2000" cap="none" dirty="0">
                <a:latin typeface="Candara" panose="020E0502030303020204" pitchFamily="34" charset="0"/>
              </a:rPr>
              <a:t>Title 1 programs must be based on effective  means of improving student achievement and include strategies to support parent and family engagement.  </a:t>
            </a:r>
            <a:endParaRPr lang="en-US" cap="none" dirty="0">
              <a:latin typeface="Candara" panose="020E0502030303020204" pitchFamily="34" charset="0"/>
            </a:endParaRPr>
          </a:p>
          <a:p>
            <a:pPr marL="0" lvl="0" indent="0" algn="l" rtl="0">
              <a:spcBef>
                <a:spcPts val="1000"/>
              </a:spcBef>
              <a:spcAft>
                <a:spcPts val="0"/>
              </a:spcAft>
              <a:buSzPts val="1120"/>
              <a:buNone/>
            </a:pPr>
            <a:endParaRPr dirty="0"/>
          </a:p>
        </p:txBody>
      </p:sp>
      <p:pic>
        <p:nvPicPr>
          <p:cNvPr id="171" name="Google Shape;171;p3"/>
          <p:cNvPicPr preferRelativeResize="0"/>
          <p:nvPr/>
        </p:nvPicPr>
        <p:blipFill rotWithShape="1">
          <a:blip r:embed="rId3">
            <a:alphaModFix/>
          </a:blip>
          <a:srcRect/>
          <a:stretch/>
        </p:blipFill>
        <p:spPr>
          <a:xfrm>
            <a:off x="497841" y="765587"/>
            <a:ext cx="3868675" cy="4258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body" idx="1"/>
          </p:nvPr>
        </p:nvSpPr>
        <p:spPr>
          <a:xfrm>
            <a:off x="450294" y="1392285"/>
            <a:ext cx="10754286" cy="3383110"/>
          </a:xfrm>
          <a:prstGeom prst="rect">
            <a:avLst/>
          </a:prstGeom>
          <a:noFill/>
          <a:ln>
            <a:noFill/>
          </a:ln>
        </p:spPr>
        <p:txBody>
          <a:bodyPr spcFirstLastPara="1" wrap="square" lIns="0" tIns="45700" rIns="0" bIns="45700" anchor="t" anchorCtr="0">
            <a:noAutofit/>
          </a:bodyPr>
          <a:lstStyle/>
          <a:p>
            <a:pPr marL="480060" lvl="1" indent="-342900">
              <a:lnSpc>
                <a:spcPct val="100000"/>
              </a:lnSpc>
              <a:spcBef>
                <a:spcPts val="0"/>
              </a:spcBef>
            </a:pPr>
            <a:r>
              <a:rPr lang="en-US" sz="2000" dirty="0">
                <a:solidFill>
                  <a:srgbClr val="1F497D"/>
                </a:solidFill>
                <a:effectLst/>
                <a:latin typeface="Candara" panose="020E0502030303020204" pitchFamily="34" charset="0"/>
                <a:ea typeface="Calibri" panose="020F0502020204030204" pitchFamily="34" charset="0"/>
              </a:rPr>
              <a:t> </a:t>
            </a:r>
            <a:r>
              <a:rPr lang="en-US" sz="2400" cap="none" dirty="0">
                <a:solidFill>
                  <a:srgbClr val="1F497D"/>
                </a:solidFill>
                <a:effectLst/>
                <a:latin typeface="Candara" panose="020E0502030303020204" pitchFamily="34" charset="0"/>
                <a:ea typeface="Calibri" panose="020F0502020204030204" pitchFamily="34" charset="0"/>
              </a:rPr>
              <a:t>Measured by milestones, ELA - (</a:t>
            </a:r>
            <a:r>
              <a:rPr lang="en-US" sz="2400" cap="none" dirty="0" err="1">
                <a:solidFill>
                  <a:srgbClr val="1F497D"/>
                </a:solidFill>
                <a:effectLst/>
                <a:latin typeface="Candara" panose="020E0502030303020204" pitchFamily="34" charset="0"/>
                <a:ea typeface="Calibri" panose="020F0502020204030204" pitchFamily="34" charset="0"/>
              </a:rPr>
              <a:t>Lvl</a:t>
            </a:r>
            <a:r>
              <a:rPr lang="en-US" sz="2400" cap="none" dirty="0">
                <a:solidFill>
                  <a:srgbClr val="1F497D"/>
                </a:solidFill>
                <a:effectLst/>
                <a:latin typeface="Candara" panose="020E0502030303020204" pitchFamily="34" charset="0"/>
                <a:ea typeface="Calibri" panose="020F0502020204030204" pitchFamily="34" charset="0"/>
              </a:rPr>
              <a:t> 3 and up) will increase from 17% to 20% and  (</a:t>
            </a:r>
            <a:r>
              <a:rPr lang="en-US" sz="2400" cap="none" dirty="0" err="1">
                <a:solidFill>
                  <a:srgbClr val="1F497D"/>
                </a:solidFill>
                <a:effectLst/>
                <a:latin typeface="Candara" panose="020E0502030303020204" pitchFamily="34" charset="0"/>
                <a:ea typeface="Calibri" panose="020F0502020204030204" pitchFamily="34" charset="0"/>
              </a:rPr>
              <a:t>Lvl</a:t>
            </a:r>
            <a:r>
              <a:rPr lang="en-US" sz="2400" cap="none" dirty="0">
                <a:solidFill>
                  <a:srgbClr val="1F497D"/>
                </a:solidFill>
                <a:effectLst/>
                <a:latin typeface="Candara" panose="020E0502030303020204" pitchFamily="34" charset="0"/>
                <a:ea typeface="Calibri" panose="020F0502020204030204" pitchFamily="34" charset="0"/>
              </a:rPr>
              <a:t> 2 and up) will increase from </a:t>
            </a:r>
            <a:r>
              <a:rPr lang="en-US" sz="2400" cap="none" dirty="0">
                <a:solidFill>
                  <a:srgbClr val="1F497D"/>
                </a:solidFill>
                <a:latin typeface="Candara" panose="020E0502030303020204" pitchFamily="34" charset="0"/>
                <a:ea typeface="Calibri" panose="020F0502020204030204" pitchFamily="34" charset="0"/>
              </a:rPr>
              <a:t>48</a:t>
            </a:r>
            <a:r>
              <a:rPr lang="en-US" sz="2400" cap="none" dirty="0">
                <a:solidFill>
                  <a:srgbClr val="1F497D"/>
                </a:solidFill>
                <a:effectLst/>
                <a:latin typeface="Candara" panose="020E0502030303020204" pitchFamily="34" charset="0"/>
                <a:ea typeface="Calibri" panose="020F0502020204030204" pitchFamily="34" charset="0"/>
              </a:rPr>
              <a:t>% to 51%</a:t>
            </a:r>
            <a:endParaRPr lang="en-US" sz="2400" cap="none" dirty="0">
              <a:effectLst/>
              <a:latin typeface="Candara" panose="020E0502030303020204" pitchFamily="34" charset="0"/>
              <a:ea typeface="Calibri" panose="020F0502020204030204" pitchFamily="34" charset="0"/>
            </a:endParaRPr>
          </a:p>
          <a:p>
            <a:pPr marL="0" marR="0" indent="0">
              <a:spcBef>
                <a:spcPts val="0"/>
              </a:spcBef>
              <a:spcAft>
                <a:spcPts val="0"/>
              </a:spcAft>
              <a:buNone/>
            </a:pPr>
            <a:r>
              <a:rPr lang="en-US" sz="2400" dirty="0">
                <a:solidFill>
                  <a:srgbClr val="1F497D"/>
                </a:solidFill>
                <a:effectLst/>
                <a:latin typeface="Candara" panose="020E0502030303020204" pitchFamily="34" charset="0"/>
                <a:ea typeface="Calibri" panose="020F0502020204030204" pitchFamily="34" charset="0"/>
              </a:rPr>
              <a:t> </a:t>
            </a:r>
            <a:endParaRPr lang="en-US" sz="2400" dirty="0">
              <a:effectLst/>
              <a:latin typeface="Candara" panose="020E0502030303020204" pitchFamily="34" charset="0"/>
              <a:ea typeface="Calibri" panose="020F0502020204030204" pitchFamily="34" charset="0"/>
            </a:endParaRPr>
          </a:p>
          <a:p>
            <a:pPr marL="457200" lvl="1">
              <a:spcBef>
                <a:spcPts val="0"/>
              </a:spcBef>
            </a:pPr>
            <a:r>
              <a:rPr lang="en-US" sz="2400" cap="none" dirty="0">
                <a:solidFill>
                  <a:srgbClr val="1F497D"/>
                </a:solidFill>
                <a:effectLst/>
                <a:latin typeface="Candara" panose="020E0502030303020204" pitchFamily="34" charset="0"/>
                <a:ea typeface="Calibri" panose="020F0502020204030204" pitchFamily="34" charset="0"/>
              </a:rPr>
              <a:t>As measured by milestones, math - (</a:t>
            </a:r>
            <a:r>
              <a:rPr lang="en-US" sz="2400" cap="none" dirty="0" err="1">
                <a:solidFill>
                  <a:srgbClr val="1F497D"/>
                </a:solidFill>
                <a:effectLst/>
                <a:latin typeface="Candara" panose="020E0502030303020204" pitchFamily="34" charset="0"/>
                <a:ea typeface="Calibri" panose="020F0502020204030204" pitchFamily="34" charset="0"/>
              </a:rPr>
              <a:t>Lvl</a:t>
            </a:r>
            <a:r>
              <a:rPr lang="en-US" sz="2400" cap="none" dirty="0">
                <a:solidFill>
                  <a:srgbClr val="1F497D"/>
                </a:solidFill>
                <a:effectLst/>
                <a:latin typeface="Candara" panose="020E0502030303020204" pitchFamily="34" charset="0"/>
                <a:ea typeface="Calibri" panose="020F0502020204030204" pitchFamily="34" charset="0"/>
              </a:rPr>
              <a:t> 3 and up) will increase from 13% to 16% (</a:t>
            </a:r>
            <a:r>
              <a:rPr lang="en-US" sz="2400" cap="none" dirty="0" err="1">
                <a:solidFill>
                  <a:srgbClr val="1F497D"/>
                </a:solidFill>
                <a:latin typeface="Candara" panose="020E0502030303020204" pitchFamily="34" charset="0"/>
                <a:ea typeface="Calibri" panose="020F0502020204030204" pitchFamily="34" charset="0"/>
              </a:rPr>
              <a:t>L</a:t>
            </a:r>
            <a:r>
              <a:rPr lang="en-US" sz="2400" cap="none" dirty="0" err="1">
                <a:solidFill>
                  <a:srgbClr val="1F497D"/>
                </a:solidFill>
                <a:effectLst/>
                <a:latin typeface="Candara" panose="020E0502030303020204" pitchFamily="34" charset="0"/>
                <a:ea typeface="Calibri" panose="020F0502020204030204" pitchFamily="34" charset="0"/>
              </a:rPr>
              <a:t>vl</a:t>
            </a:r>
            <a:r>
              <a:rPr lang="en-US" sz="2400" cap="none" dirty="0">
                <a:solidFill>
                  <a:srgbClr val="1F497D"/>
                </a:solidFill>
                <a:effectLst/>
                <a:latin typeface="Candara" panose="020E0502030303020204" pitchFamily="34" charset="0"/>
                <a:ea typeface="Calibri" panose="020F0502020204030204" pitchFamily="34" charset="0"/>
              </a:rPr>
              <a:t> 2 and up) will increase from 47% to </a:t>
            </a:r>
            <a:r>
              <a:rPr lang="en-US" sz="2400" cap="none" dirty="0">
                <a:solidFill>
                  <a:srgbClr val="1F497D"/>
                </a:solidFill>
                <a:latin typeface="Candara" panose="020E0502030303020204" pitchFamily="34" charset="0"/>
                <a:ea typeface="Calibri" panose="020F0502020204030204" pitchFamily="34" charset="0"/>
              </a:rPr>
              <a:t>50</a:t>
            </a:r>
            <a:r>
              <a:rPr lang="en-US" sz="2400" cap="none" dirty="0">
                <a:solidFill>
                  <a:srgbClr val="1F497D"/>
                </a:solidFill>
                <a:effectLst/>
                <a:latin typeface="Candara" panose="020E0502030303020204" pitchFamily="34" charset="0"/>
                <a:ea typeface="Calibri" panose="020F0502020204030204" pitchFamily="34" charset="0"/>
              </a:rPr>
              <a:t>%</a:t>
            </a:r>
            <a:endParaRPr lang="en-US" sz="2400" cap="none" dirty="0">
              <a:effectLst/>
              <a:latin typeface="Candara" panose="020E0502030303020204" pitchFamily="34" charset="0"/>
              <a:ea typeface="Calibri" panose="020F0502020204030204" pitchFamily="34" charset="0"/>
            </a:endParaRPr>
          </a:p>
          <a:p>
            <a:pPr marL="0" marR="0" indent="0">
              <a:spcBef>
                <a:spcPts val="0"/>
              </a:spcBef>
              <a:spcAft>
                <a:spcPts val="0"/>
              </a:spcAft>
              <a:buNone/>
            </a:pPr>
            <a:r>
              <a:rPr lang="en-US" sz="2400" dirty="0">
                <a:solidFill>
                  <a:srgbClr val="1F497D"/>
                </a:solidFill>
                <a:effectLst/>
                <a:latin typeface="Candara" panose="020E0502030303020204" pitchFamily="34" charset="0"/>
                <a:ea typeface="Calibri" panose="020F0502020204030204" pitchFamily="34" charset="0"/>
              </a:rPr>
              <a:t> </a:t>
            </a:r>
            <a:endParaRPr lang="en-US" sz="2400" dirty="0">
              <a:effectLst/>
              <a:latin typeface="Candara" panose="020E0502030303020204" pitchFamily="34" charset="0"/>
              <a:ea typeface="Calibri" panose="020F0502020204030204" pitchFamily="34" charset="0"/>
            </a:endParaRPr>
          </a:p>
          <a:p>
            <a:pPr marL="457200" lvl="1">
              <a:spcBef>
                <a:spcPts val="0"/>
              </a:spcBef>
            </a:pPr>
            <a:r>
              <a:rPr lang="en-US" sz="2400" cap="none" dirty="0">
                <a:solidFill>
                  <a:srgbClr val="1F497D"/>
                </a:solidFill>
                <a:effectLst/>
                <a:latin typeface="Candara" panose="020E0502030303020204" pitchFamily="34" charset="0"/>
                <a:ea typeface="Calibri" panose="020F0502020204030204" pitchFamily="34" charset="0"/>
              </a:rPr>
              <a:t>Increase ADA from 87.8% to 90% by May 2025.</a:t>
            </a:r>
            <a:endParaRPr lang="en-US" sz="2400" cap="none" dirty="0">
              <a:effectLst/>
              <a:latin typeface="Candara" panose="020E0502030303020204" pitchFamily="34" charset="0"/>
              <a:ea typeface="Calibri" panose="020F0502020204030204" pitchFamily="34" charset="0"/>
            </a:endParaRPr>
          </a:p>
          <a:p>
            <a:pPr marL="0" lvl="0" indent="0" algn="ctr" rtl="0">
              <a:lnSpc>
                <a:spcPct val="90000"/>
              </a:lnSpc>
              <a:spcBef>
                <a:spcPts val="1400"/>
              </a:spcBef>
              <a:spcAft>
                <a:spcPts val="0"/>
              </a:spcAft>
              <a:buSzPts val="2000"/>
              <a:buNone/>
            </a:pPr>
            <a:endParaRPr lang="en-US" b="1" dirty="0">
              <a:solidFill>
                <a:srgbClr val="FFFF00"/>
              </a:solidFill>
            </a:endParaRPr>
          </a:p>
        </p:txBody>
      </p:sp>
      <p:pic>
        <p:nvPicPr>
          <p:cNvPr id="178" name="Google Shape;178;p4"/>
          <p:cNvPicPr preferRelativeResize="0"/>
          <p:nvPr/>
        </p:nvPicPr>
        <p:blipFill rotWithShape="1">
          <a:blip r:embed="rId3">
            <a:alphaModFix/>
          </a:blip>
          <a:srcRect/>
          <a:stretch/>
        </p:blipFill>
        <p:spPr>
          <a:xfrm>
            <a:off x="7181637" y="3429001"/>
            <a:ext cx="4280578" cy="1960758"/>
          </a:xfrm>
          <a:prstGeom prst="rect">
            <a:avLst/>
          </a:prstGeom>
          <a:noFill/>
          <a:ln>
            <a:noFill/>
          </a:ln>
        </p:spPr>
      </p:pic>
      <p:sp>
        <p:nvSpPr>
          <p:cNvPr id="179" name="Google Shape;179;p4"/>
          <p:cNvSpPr/>
          <p:nvPr/>
        </p:nvSpPr>
        <p:spPr>
          <a:xfrm>
            <a:off x="0" y="496216"/>
            <a:ext cx="11568701" cy="646290"/>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29424D"/>
              </a:buClr>
              <a:buSzPts val="2000"/>
              <a:buFont typeface="Century Gothic"/>
              <a:buChar char=" "/>
            </a:pPr>
            <a:r>
              <a:rPr lang="en-US" sz="4000" b="1" i="0" u="none" strike="noStrike" cap="none" dirty="0">
                <a:solidFill>
                  <a:srgbClr val="29424D"/>
                </a:solidFill>
                <a:latin typeface="Bradley Hand ITC" panose="03070402050302030203" pitchFamily="66" charset="0"/>
                <a:ea typeface="Century Gothic"/>
                <a:cs typeface="Century Gothic"/>
                <a:sym typeface="Century Gothic"/>
              </a:rPr>
              <a:t>YOUNG’S SCHOOL IMPROVEMENT PLAN (SIP)</a:t>
            </a:r>
            <a:endParaRPr sz="4000" b="1" i="0" u="none" strike="noStrike" cap="none" dirty="0">
              <a:solidFill>
                <a:srgbClr val="29424D"/>
              </a:solidFill>
              <a:latin typeface="Bradley Hand ITC" panose="03070402050302030203" pitchFamily="66" charset="0"/>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A42D13-F441-FACE-F065-A6809E7D1542}"/>
              </a:ext>
            </a:extLst>
          </p:cNvPr>
          <p:cNvSpPr>
            <a:spLocks noGrp="1"/>
          </p:cNvSpPr>
          <p:nvPr>
            <p:ph type="body" idx="1"/>
          </p:nvPr>
        </p:nvSpPr>
        <p:spPr>
          <a:xfrm>
            <a:off x="1018735" y="1006839"/>
            <a:ext cx="9680810" cy="4572000"/>
          </a:xfrm>
        </p:spPr>
        <p:txBody>
          <a:bodyPr>
            <a:normAutofit/>
          </a:bodyPr>
          <a:lstStyle/>
          <a:p>
            <a:r>
              <a:rPr lang="en-US" dirty="0">
                <a:latin typeface="Candara" panose="020E0502030303020204" pitchFamily="34" charset="0"/>
                <a:cs typeface="Times New Roman" panose="02020603050405020304" pitchFamily="18" charset="0"/>
              </a:rPr>
              <a:t>Perfect attendance students will be invited to monthly celebrations. </a:t>
            </a:r>
          </a:p>
          <a:p>
            <a:r>
              <a:rPr lang="en-US" dirty="0">
                <a:latin typeface="Candara" panose="020E0502030303020204" pitchFamily="34" charset="0"/>
                <a:cs typeface="Times New Roman" panose="02020603050405020304" pitchFamily="18" charset="0"/>
              </a:rPr>
              <a:t>Students will receive 100 wolf bucks for perfect attendance. </a:t>
            </a:r>
          </a:p>
          <a:p>
            <a:r>
              <a:rPr lang="en-US" dirty="0">
                <a:latin typeface="Candara" panose="020E0502030303020204" pitchFamily="34" charset="0"/>
                <a:cs typeface="Times New Roman" panose="02020603050405020304" pitchFamily="18" charset="0"/>
              </a:rPr>
              <a:t>Weekly check-ins, groups, and incentives will be given to students who have been referred for attendance support. </a:t>
            </a:r>
          </a:p>
          <a:p>
            <a:r>
              <a:rPr lang="en-US" dirty="0">
                <a:latin typeface="Candara" panose="020E0502030303020204" pitchFamily="34" charset="0"/>
                <a:cs typeface="Times New Roman" panose="02020603050405020304" pitchFamily="18" charset="0"/>
              </a:rPr>
              <a:t>The grade level with the highest percentage of attendance for the month will be announced on the morning show or intercom. </a:t>
            </a:r>
          </a:p>
          <a:p>
            <a:endParaRPr lang="en-US" dirty="0"/>
          </a:p>
        </p:txBody>
      </p:sp>
      <p:sp>
        <p:nvSpPr>
          <p:cNvPr id="10" name="Google Shape;184;p5">
            <a:extLst>
              <a:ext uri="{FF2B5EF4-FFF2-40B4-BE49-F238E27FC236}">
                <a16:creationId xmlns:a16="http://schemas.microsoft.com/office/drawing/2014/main" id="{31B6BDED-6C36-23E5-B974-7F3C0001B860}"/>
              </a:ext>
            </a:extLst>
          </p:cNvPr>
          <p:cNvSpPr txBox="1">
            <a:spLocks noGrp="1"/>
          </p:cNvSpPr>
          <p:nvPr>
            <p:ph type="title"/>
          </p:nvPr>
        </p:nvSpPr>
        <p:spPr>
          <a:xfrm>
            <a:off x="906140" y="1006839"/>
            <a:ext cx="9906000" cy="66511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sz="4800" b="1" dirty="0">
                <a:solidFill>
                  <a:srgbClr val="29424D"/>
                </a:solidFill>
                <a:latin typeface="Bradley Hand ITC" panose="03070402050302030203" pitchFamily="66" charset="0"/>
              </a:rPr>
              <a:t>Attendance Matters Wolfpack !</a:t>
            </a:r>
            <a:endParaRPr sz="4800" b="1" dirty="0">
              <a:solidFill>
                <a:srgbClr val="29424D"/>
              </a:solidFill>
              <a:latin typeface="Bradley Hand ITC" panose="03070402050302030203" pitchFamily="66" charset="0"/>
            </a:endParaRPr>
          </a:p>
        </p:txBody>
      </p:sp>
    </p:spTree>
    <p:extLst>
      <p:ext uri="{BB962C8B-B14F-4D97-AF65-F5344CB8AC3E}">
        <p14:creationId xmlns:p14="http://schemas.microsoft.com/office/powerpoint/2010/main" val="284523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1111-E1ED-0B19-76BD-AA58743E79A2}"/>
              </a:ext>
            </a:extLst>
          </p:cNvPr>
          <p:cNvSpPr>
            <a:spLocks noGrp="1"/>
          </p:cNvSpPr>
          <p:nvPr>
            <p:ph type="title"/>
          </p:nvPr>
        </p:nvSpPr>
        <p:spPr>
          <a:xfrm>
            <a:off x="1375743" y="174503"/>
            <a:ext cx="8713479" cy="603922"/>
          </a:xfrm>
        </p:spPr>
        <p:txBody>
          <a:bodyPr/>
          <a:lstStyle/>
          <a:p>
            <a:pPr algn="ctr"/>
            <a:r>
              <a:rPr lang="en-US" sz="4800" b="1" dirty="0">
                <a:solidFill>
                  <a:schemeClr val="tx1"/>
                </a:solidFill>
                <a:latin typeface="Bradley Hand ITC" panose="03070402050302030203" pitchFamily="66" charset="0"/>
              </a:rPr>
              <a:t>CURRICULUM AT YOUNG</a:t>
            </a:r>
          </a:p>
        </p:txBody>
      </p:sp>
      <p:sp>
        <p:nvSpPr>
          <p:cNvPr id="3" name="Text Placeholder 2">
            <a:extLst>
              <a:ext uri="{FF2B5EF4-FFF2-40B4-BE49-F238E27FC236}">
                <a16:creationId xmlns:a16="http://schemas.microsoft.com/office/drawing/2014/main" id="{16875CE3-B951-FF95-A3B1-A3184465DFC5}"/>
              </a:ext>
            </a:extLst>
          </p:cNvPr>
          <p:cNvSpPr>
            <a:spLocks noGrp="1"/>
          </p:cNvSpPr>
          <p:nvPr>
            <p:ph type="body" idx="1"/>
          </p:nvPr>
        </p:nvSpPr>
        <p:spPr>
          <a:xfrm>
            <a:off x="967739" y="670495"/>
            <a:ext cx="1741091" cy="559994"/>
          </a:xfrm>
        </p:spPr>
        <p:txBody>
          <a:bodyPr>
            <a:normAutofit lnSpcReduction="10000"/>
          </a:bodyPr>
          <a:lstStyle/>
          <a:p>
            <a:pPr marL="137160" indent="0" algn="ctr">
              <a:buNone/>
            </a:pPr>
            <a:r>
              <a:rPr lang="en-US" dirty="0">
                <a:solidFill>
                  <a:srgbClr val="C00000"/>
                </a:solidFill>
                <a:latin typeface="Candara" panose="020E0502030303020204" pitchFamily="34" charset="0"/>
              </a:rPr>
              <a:t>ELA</a:t>
            </a:r>
          </a:p>
        </p:txBody>
      </p:sp>
      <p:sp>
        <p:nvSpPr>
          <p:cNvPr id="10" name="Text Placeholder 2">
            <a:extLst>
              <a:ext uri="{FF2B5EF4-FFF2-40B4-BE49-F238E27FC236}">
                <a16:creationId xmlns:a16="http://schemas.microsoft.com/office/drawing/2014/main" id="{C0BBC0D0-8386-B7DF-A12D-EFA94547AB61}"/>
              </a:ext>
            </a:extLst>
          </p:cNvPr>
          <p:cNvSpPr txBox="1">
            <a:spLocks/>
          </p:cNvSpPr>
          <p:nvPr/>
        </p:nvSpPr>
        <p:spPr>
          <a:xfrm>
            <a:off x="8735628" y="624580"/>
            <a:ext cx="2044838" cy="55999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rgbClr val="F7BF9E"/>
              </a:buClr>
              <a:buSzPts val="144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F7BF9E"/>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20039" algn="l" rtl="0">
              <a:lnSpc>
                <a:spcPct val="100000"/>
              </a:lnSpc>
              <a:spcBef>
                <a:spcPts val="1000"/>
              </a:spcBef>
              <a:spcAft>
                <a:spcPts val="0"/>
              </a:spcAft>
              <a:buClr>
                <a:srgbClr val="F7BF9E"/>
              </a:buClr>
              <a:buSzPts val="144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320040"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320040"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pPr marL="137160" indent="0" algn="ctr">
              <a:buFont typeface="Noto Sans Symbols"/>
              <a:buNone/>
            </a:pPr>
            <a:r>
              <a:rPr lang="en-US" dirty="0">
                <a:solidFill>
                  <a:srgbClr val="C00000"/>
                </a:solidFill>
                <a:latin typeface="Candara" panose="020E0502030303020204" pitchFamily="34" charset="0"/>
              </a:rPr>
              <a:t>MATH</a:t>
            </a:r>
          </a:p>
        </p:txBody>
      </p:sp>
      <p:sp>
        <p:nvSpPr>
          <p:cNvPr id="12" name="Text Placeholder 2">
            <a:extLst>
              <a:ext uri="{FF2B5EF4-FFF2-40B4-BE49-F238E27FC236}">
                <a16:creationId xmlns:a16="http://schemas.microsoft.com/office/drawing/2014/main" id="{FA225EC1-DFC1-96D9-18AE-AC6492AFF939}"/>
              </a:ext>
            </a:extLst>
          </p:cNvPr>
          <p:cNvSpPr txBox="1">
            <a:spLocks/>
          </p:cNvSpPr>
          <p:nvPr/>
        </p:nvSpPr>
        <p:spPr>
          <a:xfrm>
            <a:off x="874709" y="3254207"/>
            <a:ext cx="1927149" cy="469417"/>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rgbClr val="F7BF9E"/>
              </a:buClr>
              <a:buSzPts val="144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F7BF9E"/>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20039" algn="l" rtl="0">
              <a:lnSpc>
                <a:spcPct val="100000"/>
              </a:lnSpc>
              <a:spcBef>
                <a:spcPts val="1000"/>
              </a:spcBef>
              <a:spcAft>
                <a:spcPts val="0"/>
              </a:spcAft>
              <a:buClr>
                <a:srgbClr val="F7BF9E"/>
              </a:buClr>
              <a:buSzPts val="144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320040"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320040"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pPr marL="137160" indent="0" algn="ctr">
              <a:buFont typeface="Noto Sans Symbols"/>
              <a:buNone/>
            </a:pPr>
            <a:r>
              <a:rPr lang="en-US" dirty="0">
                <a:solidFill>
                  <a:srgbClr val="C00000"/>
                </a:solidFill>
              </a:rPr>
              <a:t>SCIENCE</a:t>
            </a:r>
          </a:p>
        </p:txBody>
      </p:sp>
      <p:sp>
        <p:nvSpPr>
          <p:cNvPr id="14" name="Text Placeholder 2">
            <a:extLst>
              <a:ext uri="{FF2B5EF4-FFF2-40B4-BE49-F238E27FC236}">
                <a16:creationId xmlns:a16="http://schemas.microsoft.com/office/drawing/2014/main" id="{86B0C7DE-D291-9886-3E1E-59798061B679}"/>
              </a:ext>
            </a:extLst>
          </p:cNvPr>
          <p:cNvSpPr txBox="1">
            <a:spLocks/>
          </p:cNvSpPr>
          <p:nvPr/>
        </p:nvSpPr>
        <p:spPr>
          <a:xfrm>
            <a:off x="8487489" y="3158133"/>
            <a:ext cx="2541115" cy="50982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rgbClr val="F7BF9E"/>
              </a:buClr>
              <a:buSzPts val="144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F7BF9E"/>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20039" algn="l" rtl="0">
              <a:lnSpc>
                <a:spcPct val="100000"/>
              </a:lnSpc>
              <a:spcBef>
                <a:spcPts val="1000"/>
              </a:spcBef>
              <a:spcAft>
                <a:spcPts val="0"/>
              </a:spcAft>
              <a:buClr>
                <a:srgbClr val="F7BF9E"/>
              </a:buClr>
              <a:buSzPts val="144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320039"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320040"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320040" algn="l" rtl="0">
              <a:lnSpc>
                <a:spcPct val="100000"/>
              </a:lnSpc>
              <a:spcBef>
                <a:spcPts val="1000"/>
              </a:spcBef>
              <a:spcAft>
                <a:spcPts val="0"/>
              </a:spcAft>
              <a:buClr>
                <a:srgbClr val="F7BF9E"/>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pPr marL="137160" indent="0" algn="ctr">
              <a:buFont typeface="Noto Sans Symbols"/>
              <a:buNone/>
            </a:pPr>
            <a:r>
              <a:rPr lang="en-US" dirty="0">
                <a:solidFill>
                  <a:srgbClr val="C00000"/>
                </a:solidFill>
              </a:rPr>
              <a:t>SOCIAL STUDIES</a:t>
            </a:r>
          </a:p>
        </p:txBody>
      </p:sp>
      <p:pic>
        <p:nvPicPr>
          <p:cNvPr id="5" name="Picture 4">
            <a:extLst>
              <a:ext uri="{FF2B5EF4-FFF2-40B4-BE49-F238E27FC236}">
                <a16:creationId xmlns:a16="http://schemas.microsoft.com/office/drawing/2014/main" id="{CF87D7BB-3B97-545A-5DD7-3321AD1B6623}"/>
              </a:ext>
            </a:extLst>
          </p:cNvPr>
          <p:cNvPicPr>
            <a:picLocks noChangeAspect="1"/>
          </p:cNvPicPr>
          <p:nvPr/>
        </p:nvPicPr>
        <p:blipFill rotWithShape="1">
          <a:blip r:embed="rId2"/>
          <a:srcRect l="948"/>
          <a:stretch/>
        </p:blipFill>
        <p:spPr>
          <a:xfrm>
            <a:off x="228708" y="1205428"/>
            <a:ext cx="3324226" cy="1861990"/>
          </a:xfrm>
          <a:prstGeom prst="rect">
            <a:avLst/>
          </a:prstGeom>
        </p:spPr>
      </p:pic>
      <p:pic>
        <p:nvPicPr>
          <p:cNvPr id="7" name="Picture 6">
            <a:extLst>
              <a:ext uri="{FF2B5EF4-FFF2-40B4-BE49-F238E27FC236}">
                <a16:creationId xmlns:a16="http://schemas.microsoft.com/office/drawing/2014/main" id="{BBF91E76-DB7E-FC0A-B33D-B5C9D237AA4C}"/>
              </a:ext>
            </a:extLst>
          </p:cNvPr>
          <p:cNvPicPr>
            <a:picLocks noChangeAspect="1"/>
          </p:cNvPicPr>
          <p:nvPr/>
        </p:nvPicPr>
        <p:blipFill rotWithShape="1">
          <a:blip r:embed="rId3"/>
          <a:srcRect l="10720"/>
          <a:stretch/>
        </p:blipFill>
        <p:spPr>
          <a:xfrm>
            <a:off x="8158524" y="1112329"/>
            <a:ext cx="3160540" cy="1861990"/>
          </a:xfrm>
          <a:prstGeom prst="rect">
            <a:avLst/>
          </a:prstGeom>
        </p:spPr>
      </p:pic>
      <p:sp>
        <p:nvSpPr>
          <p:cNvPr id="9" name="TextBox 8">
            <a:extLst>
              <a:ext uri="{FF2B5EF4-FFF2-40B4-BE49-F238E27FC236}">
                <a16:creationId xmlns:a16="http://schemas.microsoft.com/office/drawing/2014/main" id="{1143734F-ED6B-BC13-BE22-55252C486B74}"/>
              </a:ext>
            </a:extLst>
          </p:cNvPr>
          <p:cNvSpPr txBox="1"/>
          <p:nvPr/>
        </p:nvSpPr>
        <p:spPr>
          <a:xfrm>
            <a:off x="2233022" y="5745931"/>
            <a:ext cx="8623227" cy="646331"/>
          </a:xfrm>
          <a:prstGeom prst="rect">
            <a:avLst/>
          </a:prstGeom>
          <a:noFill/>
        </p:spPr>
        <p:txBody>
          <a:bodyPr wrap="square">
            <a:spAutoFit/>
          </a:bodyPr>
          <a:lstStyle/>
          <a:p>
            <a:r>
              <a:rPr lang="en-US" sz="1800" dirty="0">
                <a:solidFill>
                  <a:schemeClr val="tx1"/>
                </a:solidFill>
                <a:hlinkClick r:id="rId4">
                  <a:extLst>
                    <a:ext uri="{A12FA001-AC4F-418D-AE19-62706E023703}">
                      <ahyp:hlinkClr xmlns:ahyp="http://schemas.microsoft.com/office/drawing/2018/hyperlinkcolor" val="tx"/>
                    </a:ext>
                  </a:extLst>
                </a:hlinkClick>
              </a:rPr>
              <a:t>https://www.georgiastandards.org/Georgia-Standards/Pages/default.aspx</a:t>
            </a:r>
            <a:endParaRPr lang="en-US" sz="1800" dirty="0">
              <a:solidFill>
                <a:schemeClr val="tx1"/>
              </a:solidFill>
            </a:endParaRPr>
          </a:p>
          <a:p>
            <a:endParaRPr lang="en-US" sz="1800" dirty="0"/>
          </a:p>
        </p:txBody>
      </p:sp>
      <p:pic>
        <p:nvPicPr>
          <p:cNvPr id="13" name="Picture 12">
            <a:extLst>
              <a:ext uri="{FF2B5EF4-FFF2-40B4-BE49-F238E27FC236}">
                <a16:creationId xmlns:a16="http://schemas.microsoft.com/office/drawing/2014/main" id="{49853A20-5BF1-AF32-B76D-78F983C6CC5F}"/>
              </a:ext>
            </a:extLst>
          </p:cNvPr>
          <p:cNvPicPr>
            <a:picLocks noChangeAspect="1"/>
          </p:cNvPicPr>
          <p:nvPr/>
        </p:nvPicPr>
        <p:blipFill rotWithShape="1">
          <a:blip r:embed="rId5"/>
          <a:srcRect l="4701" r="6376"/>
          <a:stretch/>
        </p:blipFill>
        <p:spPr>
          <a:xfrm>
            <a:off x="290077" y="3708530"/>
            <a:ext cx="3362277" cy="1890566"/>
          </a:xfrm>
          <a:prstGeom prst="rect">
            <a:avLst/>
          </a:prstGeom>
        </p:spPr>
      </p:pic>
      <p:pic>
        <p:nvPicPr>
          <p:cNvPr id="16" name="Picture 15">
            <a:extLst>
              <a:ext uri="{FF2B5EF4-FFF2-40B4-BE49-F238E27FC236}">
                <a16:creationId xmlns:a16="http://schemas.microsoft.com/office/drawing/2014/main" id="{EE2BFA00-58EF-91EC-06C9-184324EC6F8B}"/>
              </a:ext>
            </a:extLst>
          </p:cNvPr>
          <p:cNvPicPr>
            <a:picLocks noChangeAspect="1"/>
          </p:cNvPicPr>
          <p:nvPr/>
        </p:nvPicPr>
        <p:blipFill rotWithShape="1">
          <a:blip r:embed="rId6"/>
          <a:srcRect l="6056" r="5033"/>
          <a:stretch/>
        </p:blipFill>
        <p:spPr>
          <a:xfrm>
            <a:off x="7988031" y="3613044"/>
            <a:ext cx="3540029" cy="1925268"/>
          </a:xfrm>
          <a:prstGeom prst="rect">
            <a:avLst/>
          </a:prstGeom>
        </p:spPr>
      </p:pic>
      <p:pic>
        <p:nvPicPr>
          <p:cNvPr id="17" name="Picture 16">
            <a:extLst>
              <a:ext uri="{FF2B5EF4-FFF2-40B4-BE49-F238E27FC236}">
                <a16:creationId xmlns:a16="http://schemas.microsoft.com/office/drawing/2014/main" id="{9640CA0F-F5D0-E4AA-5E9A-127CDE3B2D33}"/>
              </a:ext>
            </a:extLst>
          </p:cNvPr>
          <p:cNvPicPr>
            <a:picLocks noChangeAspect="1"/>
          </p:cNvPicPr>
          <p:nvPr/>
        </p:nvPicPr>
        <p:blipFill>
          <a:blip r:embed="rId7"/>
          <a:stretch>
            <a:fillRect/>
          </a:stretch>
        </p:blipFill>
        <p:spPr>
          <a:xfrm>
            <a:off x="4158080" y="3968013"/>
            <a:ext cx="3324225" cy="1371600"/>
          </a:xfrm>
          <a:prstGeom prst="rect">
            <a:avLst/>
          </a:prstGeom>
        </p:spPr>
      </p:pic>
      <p:pic>
        <p:nvPicPr>
          <p:cNvPr id="18" name="Picture 17">
            <a:extLst>
              <a:ext uri="{FF2B5EF4-FFF2-40B4-BE49-F238E27FC236}">
                <a16:creationId xmlns:a16="http://schemas.microsoft.com/office/drawing/2014/main" id="{CC1F1FA2-D725-988E-4DAB-CB162F6925F5}"/>
              </a:ext>
            </a:extLst>
          </p:cNvPr>
          <p:cNvPicPr>
            <a:picLocks noChangeAspect="1"/>
          </p:cNvPicPr>
          <p:nvPr/>
        </p:nvPicPr>
        <p:blipFill rotWithShape="1">
          <a:blip r:embed="rId8"/>
          <a:srcRect t="16384" r="5760" b="21657"/>
          <a:stretch/>
        </p:blipFill>
        <p:spPr>
          <a:xfrm>
            <a:off x="3940564" y="2697830"/>
            <a:ext cx="1532388" cy="1007485"/>
          </a:xfrm>
          <a:prstGeom prst="rect">
            <a:avLst/>
          </a:prstGeom>
        </p:spPr>
      </p:pic>
      <p:pic>
        <p:nvPicPr>
          <p:cNvPr id="19" name="Picture 18">
            <a:extLst>
              <a:ext uri="{FF2B5EF4-FFF2-40B4-BE49-F238E27FC236}">
                <a16:creationId xmlns:a16="http://schemas.microsoft.com/office/drawing/2014/main" id="{21F98704-182A-9115-930D-39197717BB88}"/>
              </a:ext>
            </a:extLst>
          </p:cNvPr>
          <p:cNvPicPr>
            <a:picLocks noChangeAspect="1"/>
          </p:cNvPicPr>
          <p:nvPr/>
        </p:nvPicPr>
        <p:blipFill>
          <a:blip r:embed="rId9"/>
          <a:stretch>
            <a:fillRect/>
          </a:stretch>
        </p:blipFill>
        <p:spPr>
          <a:xfrm>
            <a:off x="5974670" y="2719833"/>
            <a:ext cx="1839222" cy="1170871"/>
          </a:xfrm>
          <a:prstGeom prst="rect">
            <a:avLst/>
          </a:prstGeom>
        </p:spPr>
      </p:pic>
      <p:pic>
        <p:nvPicPr>
          <p:cNvPr id="20" name="Picture 19">
            <a:extLst>
              <a:ext uri="{FF2B5EF4-FFF2-40B4-BE49-F238E27FC236}">
                <a16:creationId xmlns:a16="http://schemas.microsoft.com/office/drawing/2014/main" id="{28912383-8265-33AC-D8CA-45AB34761D84}"/>
              </a:ext>
            </a:extLst>
          </p:cNvPr>
          <p:cNvPicPr>
            <a:picLocks noChangeAspect="1"/>
          </p:cNvPicPr>
          <p:nvPr/>
        </p:nvPicPr>
        <p:blipFill>
          <a:blip r:embed="rId10"/>
          <a:stretch>
            <a:fillRect/>
          </a:stretch>
        </p:blipFill>
        <p:spPr>
          <a:xfrm>
            <a:off x="3940564" y="877072"/>
            <a:ext cx="3895150" cy="1558060"/>
          </a:xfrm>
          <a:prstGeom prst="rect">
            <a:avLst/>
          </a:prstGeom>
        </p:spPr>
      </p:pic>
    </p:spTree>
    <p:extLst>
      <p:ext uri="{BB962C8B-B14F-4D97-AF65-F5344CB8AC3E}">
        <p14:creationId xmlns:p14="http://schemas.microsoft.com/office/powerpoint/2010/main" val="361321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1018735" y="234877"/>
            <a:ext cx="9906000" cy="66511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sz="4800" b="1" dirty="0">
                <a:solidFill>
                  <a:srgbClr val="29424D"/>
                </a:solidFill>
                <a:latin typeface="Bradley Hand ITC" panose="03070402050302030203" pitchFamily="66" charset="0"/>
              </a:rPr>
              <a:t>ASSESSMENTS AT YOUNG</a:t>
            </a:r>
            <a:endParaRPr sz="4800" b="1" dirty="0">
              <a:solidFill>
                <a:srgbClr val="29424D"/>
              </a:solidFill>
              <a:latin typeface="Bradley Hand ITC" panose="03070402050302030203" pitchFamily="66" charset="0"/>
            </a:endParaRPr>
          </a:p>
        </p:txBody>
      </p:sp>
      <p:graphicFrame>
        <p:nvGraphicFramePr>
          <p:cNvPr id="3" name="Table 2">
            <a:extLst>
              <a:ext uri="{FF2B5EF4-FFF2-40B4-BE49-F238E27FC236}">
                <a16:creationId xmlns:a16="http://schemas.microsoft.com/office/drawing/2014/main" id="{DCA1AB37-578E-4374-A946-46ECA040752D}"/>
              </a:ext>
            </a:extLst>
          </p:cNvPr>
          <p:cNvGraphicFramePr>
            <a:graphicFrameLocks noGrp="1"/>
          </p:cNvGraphicFramePr>
          <p:nvPr>
            <p:extLst>
              <p:ext uri="{D42A27DB-BD31-4B8C-83A1-F6EECF244321}">
                <p14:modId xmlns:p14="http://schemas.microsoft.com/office/powerpoint/2010/main" val="1736136325"/>
              </p:ext>
            </p:extLst>
          </p:nvPr>
        </p:nvGraphicFramePr>
        <p:xfrm>
          <a:off x="369870" y="899987"/>
          <a:ext cx="11013896" cy="4527151"/>
        </p:xfrm>
        <a:graphic>
          <a:graphicData uri="http://schemas.openxmlformats.org/drawingml/2006/table">
            <a:tbl>
              <a:tblPr firstRow="1" firstCol="1" bandRow="1">
                <a:tableStyleId>{5C22544A-7EE6-4342-B048-85BDC9FD1C3A}</a:tableStyleId>
              </a:tblPr>
              <a:tblGrid>
                <a:gridCol w="1150071">
                  <a:extLst>
                    <a:ext uri="{9D8B030D-6E8A-4147-A177-3AD203B41FA5}">
                      <a16:colId xmlns:a16="http://schemas.microsoft.com/office/drawing/2014/main" val="450074908"/>
                    </a:ext>
                  </a:extLst>
                </a:gridCol>
                <a:gridCol w="979407">
                  <a:extLst>
                    <a:ext uri="{9D8B030D-6E8A-4147-A177-3AD203B41FA5}">
                      <a16:colId xmlns:a16="http://schemas.microsoft.com/office/drawing/2014/main" val="2057080302"/>
                    </a:ext>
                  </a:extLst>
                </a:gridCol>
                <a:gridCol w="5241645">
                  <a:extLst>
                    <a:ext uri="{9D8B030D-6E8A-4147-A177-3AD203B41FA5}">
                      <a16:colId xmlns:a16="http://schemas.microsoft.com/office/drawing/2014/main" val="2348786832"/>
                    </a:ext>
                  </a:extLst>
                </a:gridCol>
                <a:gridCol w="3642773">
                  <a:extLst>
                    <a:ext uri="{9D8B030D-6E8A-4147-A177-3AD203B41FA5}">
                      <a16:colId xmlns:a16="http://schemas.microsoft.com/office/drawing/2014/main" val="2496036345"/>
                    </a:ext>
                  </a:extLst>
                </a:gridCol>
              </a:tblGrid>
              <a:tr h="292982">
                <a:tc>
                  <a:txBody>
                    <a:bodyPr/>
                    <a:lstStyle/>
                    <a:p>
                      <a:pPr marL="0" marR="0" algn="ctr">
                        <a:lnSpc>
                          <a:spcPct val="107000"/>
                        </a:lnSpc>
                        <a:spcBef>
                          <a:spcPts val="0"/>
                        </a:spcBef>
                        <a:spcAft>
                          <a:spcPts val="0"/>
                        </a:spcAft>
                      </a:pPr>
                      <a:r>
                        <a:rPr lang="en-US" sz="1600" dirty="0">
                          <a:effectLst/>
                          <a:latin typeface="Candara" panose="020E0502030303020204" pitchFamily="34" charset="0"/>
                        </a:rPr>
                        <a:t>TESTS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WHEN</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HOW IS PROGRESS MEASURED </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PROFICIENCY LEVELS </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0679439"/>
                  </a:ext>
                </a:extLst>
              </a:tr>
              <a:tr h="1460395">
                <a:tc>
                  <a:txBody>
                    <a:bodyPr/>
                    <a:lstStyle/>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r>
                        <a:rPr lang="en-US" sz="1400" dirty="0">
                          <a:effectLst/>
                          <a:latin typeface="Candara" panose="020E0502030303020204" pitchFamily="34" charset="0"/>
                        </a:rPr>
                        <a:t>MAPP</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r>
                        <a:rPr lang="en-US" sz="1400" dirty="0">
                          <a:effectLst/>
                          <a:latin typeface="Candara" panose="020E0502030303020204" pitchFamily="34" charset="0"/>
                        </a:rPr>
                        <a:t>Aug Jan &amp; April</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The Measures of Academic Progress (MAP) assessment is designed to measure a student's academic achievement and growth over time in reading and mathematics. Together with other classroom-based information, MAP results can help teachers make instructional decisions that match the needs of each child.</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MAP results are provided as a numerical RIT score. This score is used to measure a student’s achievement level at different times of the school year and compute growth.</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8606445"/>
                  </a:ext>
                </a:extLst>
              </a:tr>
              <a:tr h="548400">
                <a:tc>
                  <a:txBody>
                    <a:bodyPr/>
                    <a:lstStyle/>
                    <a:p>
                      <a:pPr marL="0" marR="0" algn="ctr">
                        <a:lnSpc>
                          <a:spcPct val="107000"/>
                        </a:lnSpc>
                        <a:spcBef>
                          <a:spcPts val="0"/>
                        </a:spcBef>
                        <a:spcAft>
                          <a:spcPts val="0"/>
                        </a:spcAft>
                      </a:pPr>
                      <a:r>
                        <a:rPr lang="en-US" sz="1400" dirty="0">
                          <a:effectLst/>
                          <a:latin typeface="Candara" panose="020E0502030303020204" pitchFamily="34" charset="0"/>
                        </a:rPr>
                        <a:t>Exit Tickets</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r>
                        <a:rPr lang="en-US" sz="1400" dirty="0">
                          <a:effectLst/>
                          <a:latin typeface="Candara" panose="020E0502030303020204" pitchFamily="34" charset="0"/>
                        </a:rPr>
                        <a:t>Weekly</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Assesses student mastery of grade level standards </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70% </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6806400"/>
                  </a:ext>
                </a:extLst>
              </a:tr>
              <a:tr h="1020915">
                <a:tc>
                  <a:txBody>
                    <a:bodyPr/>
                    <a:lstStyle/>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r>
                        <a:rPr lang="en-US" sz="1400" dirty="0">
                          <a:effectLst/>
                          <a:latin typeface="Candara" panose="020E0502030303020204" pitchFamily="34" charset="0"/>
                        </a:rPr>
                        <a:t>Quizzes &amp; Tests</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r>
                        <a:rPr lang="en-US" sz="1400" dirty="0">
                          <a:effectLst/>
                          <a:latin typeface="Candara" panose="020E0502030303020204" pitchFamily="34" charset="0"/>
                        </a:rPr>
                        <a:t>1-2 Times a Quarter</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Assesses student mastery of grade level standards  </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70% </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6192929"/>
                  </a:ext>
                </a:extLst>
              </a:tr>
              <a:tr h="1110945">
                <a:tc>
                  <a:txBody>
                    <a:bodyPr/>
                    <a:lstStyle/>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r>
                        <a:rPr lang="en-US" sz="1400" dirty="0">
                          <a:effectLst/>
                          <a:latin typeface="Candara" panose="020E0502030303020204" pitchFamily="34" charset="0"/>
                        </a:rPr>
                        <a:t>Milestones</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endParaRPr lang="en-US" sz="1400" dirty="0">
                        <a:effectLst/>
                        <a:latin typeface="Candara" panose="020E0502030303020204" pitchFamily="34" charset="0"/>
                      </a:endParaRPr>
                    </a:p>
                    <a:p>
                      <a:pPr marL="0" marR="0" algn="ctr">
                        <a:lnSpc>
                          <a:spcPct val="107000"/>
                        </a:lnSpc>
                        <a:spcBef>
                          <a:spcPts val="0"/>
                        </a:spcBef>
                        <a:spcAft>
                          <a:spcPts val="0"/>
                        </a:spcAft>
                      </a:pPr>
                      <a:r>
                        <a:rPr lang="en-US" sz="1400" dirty="0">
                          <a:effectLst/>
                          <a:latin typeface="Candara" panose="020E0502030303020204" pitchFamily="34" charset="0"/>
                        </a:rPr>
                        <a:t>May</a:t>
                      </a:r>
                      <a:endParaRPr lang="en-US"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Georgia Milestones measures how well students have learned the knowledge and skills outlined in the state- adopted content standards in English Language Arts, Mathematics, Science, and Social Studies.</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ndara" panose="020E0502030303020204" pitchFamily="34" charset="0"/>
                        </a:rPr>
                        <a:t>Beginning Learner, Developing Learner, Proficient Learner, and Distinguished Learner.</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320216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E430-D9FC-4DC5-B21E-97F43C0E5944}"/>
              </a:ext>
            </a:extLst>
          </p:cNvPr>
          <p:cNvSpPr>
            <a:spLocks noGrp="1"/>
          </p:cNvSpPr>
          <p:nvPr>
            <p:ph type="title"/>
          </p:nvPr>
        </p:nvSpPr>
        <p:spPr>
          <a:xfrm>
            <a:off x="-1027416" y="762848"/>
            <a:ext cx="12904341" cy="3387912"/>
          </a:xfrm>
        </p:spPr>
        <p:txBody>
          <a:bodyPr/>
          <a:lstStyle/>
          <a:p>
            <a:pPr marL="800100" lvl="1" indent="0" algn="ctr" rtl="0">
              <a:spcBef>
                <a:spcPts val="0"/>
              </a:spcBef>
              <a:spcAft>
                <a:spcPts val="0"/>
              </a:spcAft>
            </a:pPr>
            <a:r>
              <a:rPr lang="en-US" sz="4400" b="1" dirty="0">
                <a:solidFill>
                  <a:schemeClr val="tx2">
                    <a:lumMod val="25000"/>
                  </a:schemeClr>
                </a:solidFill>
                <a:latin typeface="Bradley Hand ITC" panose="03070402050302030203" pitchFamily="66" charset="0"/>
                <a:cs typeface="Calibri Light" panose="020F0302020204030204" pitchFamily="34" charset="0"/>
              </a:rPr>
              <a:t>The School-Parent Compact, </a:t>
            </a:r>
            <a:br>
              <a:rPr lang="en-US" sz="4400" b="1" dirty="0">
                <a:solidFill>
                  <a:schemeClr val="tx2">
                    <a:lumMod val="25000"/>
                  </a:schemeClr>
                </a:solidFill>
                <a:latin typeface="Bradley Hand ITC" panose="03070402050302030203" pitchFamily="66" charset="0"/>
                <a:cs typeface="Calibri Light" panose="020F0302020204030204" pitchFamily="34" charset="0"/>
              </a:rPr>
            </a:br>
            <a:r>
              <a:rPr lang="en-US" sz="4400" b="1" dirty="0">
                <a:solidFill>
                  <a:schemeClr val="tx2">
                    <a:lumMod val="25000"/>
                  </a:schemeClr>
                </a:solidFill>
                <a:latin typeface="Bradley Hand ITC" panose="03070402050302030203" pitchFamily="66" charset="0"/>
                <a:cs typeface="Calibri Light" panose="020F0302020204030204" pitchFamily="34" charset="0"/>
              </a:rPr>
              <a:t>School Parent and Family Engagement Plan </a:t>
            </a:r>
            <a:br>
              <a:rPr lang="en-US" sz="4400" b="1" dirty="0">
                <a:solidFill>
                  <a:schemeClr val="tx2">
                    <a:lumMod val="25000"/>
                  </a:schemeClr>
                </a:solidFill>
                <a:latin typeface="Bradley Hand ITC" panose="03070402050302030203" pitchFamily="66" charset="0"/>
                <a:cs typeface="Calibri Light" panose="020F0302020204030204" pitchFamily="34" charset="0"/>
              </a:rPr>
            </a:br>
            <a:r>
              <a:rPr lang="en-US" sz="4400" b="1" dirty="0">
                <a:solidFill>
                  <a:schemeClr val="tx2">
                    <a:lumMod val="25000"/>
                  </a:schemeClr>
                </a:solidFill>
                <a:latin typeface="Bradley Hand ITC" panose="03070402050302030203" pitchFamily="66" charset="0"/>
                <a:cs typeface="Calibri Light" panose="020F0302020204030204" pitchFamily="34" charset="0"/>
              </a:rPr>
              <a:t>and </a:t>
            </a:r>
            <a:br>
              <a:rPr lang="en-US" sz="4400" b="1" dirty="0">
                <a:solidFill>
                  <a:schemeClr val="tx2">
                    <a:lumMod val="25000"/>
                  </a:schemeClr>
                </a:solidFill>
                <a:latin typeface="Bradley Hand ITC" panose="03070402050302030203" pitchFamily="66" charset="0"/>
                <a:cs typeface="Calibri Light" panose="020F0302020204030204" pitchFamily="34" charset="0"/>
              </a:rPr>
            </a:br>
            <a:r>
              <a:rPr lang="en-US" sz="4400" b="1" dirty="0">
                <a:solidFill>
                  <a:schemeClr val="tx2">
                    <a:lumMod val="25000"/>
                  </a:schemeClr>
                </a:solidFill>
                <a:latin typeface="Bradley Hand ITC" panose="03070402050302030203" pitchFamily="66" charset="0"/>
                <a:cs typeface="Calibri Light" panose="020F0302020204030204" pitchFamily="34" charset="0"/>
              </a:rPr>
              <a:t>The APS Parent and Family Engagement Statement</a:t>
            </a:r>
            <a:br>
              <a:rPr lang="en-US" sz="4800" dirty="0">
                <a:latin typeface="Bradley Hand ITC" panose="03070402050302030203" pitchFamily="66" charset="0"/>
                <a:cs typeface="Calibri Light" panose="020F0302020204030204" pitchFamily="34" charset="0"/>
              </a:rPr>
            </a:br>
            <a:endParaRPr lang="en-US" sz="4800" dirty="0">
              <a:latin typeface="Bradley Hand ITC" panose="03070402050302030203" pitchFamily="66" charset="0"/>
            </a:endParaRPr>
          </a:p>
        </p:txBody>
      </p:sp>
      <p:sp>
        <p:nvSpPr>
          <p:cNvPr id="7" name="TextBox 6">
            <a:extLst>
              <a:ext uri="{FF2B5EF4-FFF2-40B4-BE49-F238E27FC236}">
                <a16:creationId xmlns:a16="http://schemas.microsoft.com/office/drawing/2014/main" id="{B049406C-0892-4D43-A932-024D3F28722C}"/>
              </a:ext>
            </a:extLst>
          </p:cNvPr>
          <p:cNvSpPr txBox="1"/>
          <p:nvPr/>
        </p:nvSpPr>
        <p:spPr>
          <a:xfrm>
            <a:off x="360132" y="4648602"/>
            <a:ext cx="11254154" cy="1446550"/>
          </a:xfrm>
          <a:prstGeom prst="rect">
            <a:avLst/>
          </a:prstGeom>
          <a:noFill/>
        </p:spPr>
        <p:txBody>
          <a:bodyPr wrap="square" rtlCol="0">
            <a:spAutoFit/>
          </a:bodyPr>
          <a:lstStyle/>
          <a:p>
            <a:pPr algn="ctr"/>
            <a:r>
              <a:rPr lang="en-US" sz="4400" dirty="0">
                <a:solidFill>
                  <a:srgbClr val="002060"/>
                </a:solidFill>
                <a:hlinkClick r:id="rId2">
                  <a:extLst>
                    <a:ext uri="{A12FA001-AC4F-418D-AE19-62706E023703}">
                      <ahyp:hlinkClr xmlns:ahyp="http://schemas.microsoft.com/office/drawing/2018/hyperlinkcolor" val="tx"/>
                    </a:ext>
                  </a:extLst>
                </a:hlinkClick>
              </a:rPr>
              <a:t>https://www.atlantapublicschools.us/young</a:t>
            </a:r>
            <a:endParaRPr lang="en-US" sz="4400" dirty="0">
              <a:solidFill>
                <a:srgbClr val="002060"/>
              </a:solidFill>
            </a:endParaRPr>
          </a:p>
          <a:p>
            <a:pPr algn="ctr"/>
            <a:endParaRPr lang="en-US" sz="4400" dirty="0">
              <a:solidFill>
                <a:srgbClr val="002060"/>
              </a:solidFill>
            </a:endParaRPr>
          </a:p>
        </p:txBody>
      </p:sp>
    </p:spTree>
    <p:extLst>
      <p:ext uri="{BB962C8B-B14F-4D97-AF65-F5344CB8AC3E}">
        <p14:creationId xmlns:p14="http://schemas.microsoft.com/office/powerpoint/2010/main" val="2463227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9A9473923D2A43A6BB02CDC1FEB8BD" ma:contentTypeVersion="14" ma:contentTypeDescription="Create a new document." ma:contentTypeScope="" ma:versionID="b72e26343dbfff3ff8813157811c1819">
  <xsd:schema xmlns:xsd="http://www.w3.org/2001/XMLSchema" xmlns:xs="http://www.w3.org/2001/XMLSchema" xmlns:p="http://schemas.microsoft.com/office/2006/metadata/properties" xmlns:ns3="ddaa6c78-a5c9-4b4b-ad20-a6e5b4532283" xmlns:ns4="e0f4cb0f-521e-4736-862d-1ab6b4b8e78a" targetNamespace="http://schemas.microsoft.com/office/2006/metadata/properties" ma:root="true" ma:fieldsID="6a7381584a79585bb807da40a9f4d504" ns3:_="" ns4:_="">
    <xsd:import namespace="ddaa6c78-a5c9-4b4b-ad20-a6e5b4532283"/>
    <xsd:import namespace="e0f4cb0f-521e-4736-862d-1ab6b4b8e7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a6c78-a5c9-4b4b-ad20-a6e5b45322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f4cb0f-521e-4736-862d-1ab6b4b8e78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D13E5-7C44-459A-ACD9-8DB1358F8929}">
  <ds:schemaRefs>
    <ds:schemaRef ds:uri="http://schemas.microsoft.com/sharepoint/v3/contenttype/forms"/>
  </ds:schemaRefs>
</ds:datastoreItem>
</file>

<file path=customXml/itemProps2.xml><?xml version="1.0" encoding="utf-8"?>
<ds:datastoreItem xmlns:ds="http://schemas.openxmlformats.org/officeDocument/2006/customXml" ds:itemID="{E819930A-924A-4C24-899D-267D8AC6EE7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DD0784C-C9CD-42B3-BE89-87E22944E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a6c78-a5c9-4b4b-ad20-a6e5b4532283"/>
    <ds:schemaRef ds:uri="e0f4cb0f-521e-4736-862d-1ab6b4b8e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754</TotalTime>
  <Words>1297</Words>
  <Application>Microsoft Office PowerPoint</Application>
  <PresentationFormat>Widescreen</PresentationFormat>
  <Paragraphs>126</Paragraphs>
  <Slides>17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Candara</vt:lpstr>
      <vt:lpstr>Impact</vt:lpstr>
      <vt:lpstr>Noto Sans Symbols</vt:lpstr>
      <vt:lpstr>Arial</vt:lpstr>
      <vt:lpstr>Calibri Light</vt:lpstr>
      <vt:lpstr>Bradley Hand ITC</vt:lpstr>
      <vt:lpstr>docs-Calibri</vt:lpstr>
      <vt:lpstr>Century Gothic</vt:lpstr>
      <vt:lpstr>Calibri</vt:lpstr>
      <vt:lpstr>Main Event</vt:lpstr>
      <vt:lpstr>Title 1 Presentation</vt:lpstr>
      <vt:lpstr>Sign -In</vt:lpstr>
      <vt:lpstr>AGENDA</vt:lpstr>
      <vt:lpstr>What Is Title I ?</vt:lpstr>
      <vt:lpstr>PowerPoint Presentation</vt:lpstr>
      <vt:lpstr>Attendance Matters Wolfpack !</vt:lpstr>
      <vt:lpstr>CURRICULUM AT YOUNG</vt:lpstr>
      <vt:lpstr>ASSESSMENTS AT YOUNG</vt:lpstr>
      <vt:lpstr>The School-Parent Compact,  School Parent and Family Engagement Plan  and  The APS Parent and Family Engagement Statement </vt:lpstr>
      <vt:lpstr>School Parent and Family Engagement Plan The plan establishes the school’s expectations for parent and family engagement and describes how our school will implement a number of specific parent and family engagement activities, and it is incorporated into the school’s plan submitted to the local educational agency (LEA).   School Parent Compact 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   District Parent And Family Engagement Statement The statement establishes Atlanta public school’s expectations and objectives for meaningful parent and family engagement and describes how the district will implement a number of specific parent and family engagement activities, and it is incorporated into the lea’s plan submitted to the Georgia Department of Education.  </vt:lpstr>
      <vt:lpstr>PowerPoint Presentation</vt:lpstr>
      <vt:lpstr>PowerPoint Presentation</vt:lpstr>
      <vt:lpstr>School-PARENT compact</vt:lpstr>
      <vt:lpstr>STUDENT Supports  </vt:lpstr>
      <vt:lpstr>PowerPoint Presentation</vt:lpstr>
      <vt:lpstr>PowerPoint Presentation</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Middle School</dc:title>
  <dc:creator>Clayton, Natasha</dc:creator>
  <cp:lastModifiedBy>Pryer, Shayla</cp:lastModifiedBy>
  <cp:revision>12</cp:revision>
  <cp:lastPrinted>2021-10-26T15:25:19Z</cp:lastPrinted>
  <dcterms:modified xsi:type="dcterms:W3CDTF">2024-09-09T16:44:00Z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0x0101003B9A9473923D2A43A6BB02CDC1FEB8BD</vt:lpwstr>
  </property>
</Properties>
</file>